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1" r:id="rId2"/>
  </p:sldMasterIdLst>
  <p:notesMasterIdLst>
    <p:notesMasterId r:id="rId29"/>
  </p:notesMasterIdLst>
  <p:handoutMasterIdLst>
    <p:handoutMasterId r:id="rId30"/>
  </p:handoutMasterIdLst>
  <p:sldIdLst>
    <p:sldId id="366" r:id="rId3"/>
    <p:sldId id="466" r:id="rId4"/>
    <p:sldId id="316" r:id="rId5"/>
    <p:sldId id="318" r:id="rId6"/>
    <p:sldId id="319" r:id="rId7"/>
    <p:sldId id="320" r:id="rId8"/>
    <p:sldId id="321" r:id="rId9"/>
    <p:sldId id="323" r:id="rId10"/>
    <p:sldId id="525" r:id="rId11"/>
    <p:sldId id="324" r:id="rId12"/>
    <p:sldId id="524" r:id="rId13"/>
    <p:sldId id="478" r:id="rId14"/>
    <p:sldId id="479" r:id="rId15"/>
    <p:sldId id="526" r:id="rId16"/>
    <p:sldId id="480" r:id="rId17"/>
    <p:sldId id="481" r:id="rId18"/>
    <p:sldId id="530" r:id="rId19"/>
    <p:sldId id="326" r:id="rId20"/>
    <p:sldId id="327" r:id="rId21"/>
    <p:sldId id="328" r:id="rId22"/>
    <p:sldId id="329" r:id="rId23"/>
    <p:sldId id="531" r:id="rId24"/>
    <p:sldId id="532" r:id="rId25"/>
    <p:sldId id="533" r:id="rId26"/>
    <p:sldId id="534" r:id="rId27"/>
    <p:sldId id="535" r:id="rId28"/>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343" autoAdjust="0"/>
  </p:normalViewPr>
  <p:slideViewPr>
    <p:cSldViewPr>
      <p:cViewPr varScale="1">
        <p:scale>
          <a:sx n="106" d="100"/>
          <a:sy n="106" d="100"/>
        </p:scale>
        <p:origin x="1296" y="5"/>
      </p:cViewPr>
      <p:guideLst>
        <p:guide orient="horz" pos="2160"/>
        <p:guide pos="2880"/>
      </p:guideLst>
    </p:cSldViewPr>
  </p:slideViewPr>
  <p:outlineViewPr>
    <p:cViewPr>
      <p:scale>
        <a:sx n="33" d="100"/>
        <a:sy n="33" d="100"/>
      </p:scale>
      <p:origin x="0" y="75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17BA-526D-42A9-8687-68CF9A05A75F}"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it-IT"/>
        </a:p>
      </dgm:t>
    </dgm:pt>
    <dgm:pt modelId="{A83C1EB4-BE27-4F46-8594-A5228CAD70D0}">
      <dgm:prSet phldrT="[Testo]"/>
      <dgm:spPr/>
      <dgm:t>
        <a:bodyPr/>
        <a:lstStyle/>
        <a:p>
          <a:r>
            <a:rPr lang="it-IT" dirty="0"/>
            <a:t>I </a:t>
          </a:r>
          <a:r>
            <a:rPr lang="it-IT" b="1" i="1" dirty="0"/>
            <a:t>vantaggi</a:t>
          </a:r>
          <a:r>
            <a:rPr lang="it-IT" dirty="0"/>
            <a:t> degli ADR sono</a:t>
          </a:r>
        </a:p>
      </dgm:t>
    </dgm:pt>
    <dgm:pt modelId="{A3EEE115-23A0-43C9-BEA8-3C7DE43A2D72}" type="parTrans" cxnId="{67712BAB-5ECD-4A98-93BB-FE71E56C6721}">
      <dgm:prSet/>
      <dgm:spPr/>
      <dgm:t>
        <a:bodyPr/>
        <a:lstStyle/>
        <a:p>
          <a:endParaRPr lang="it-IT"/>
        </a:p>
      </dgm:t>
    </dgm:pt>
    <dgm:pt modelId="{779873B6-1DE7-4C92-9F6B-D723934BB782}" type="sibTrans" cxnId="{67712BAB-5ECD-4A98-93BB-FE71E56C6721}">
      <dgm:prSet/>
      <dgm:spPr/>
      <dgm:t>
        <a:bodyPr/>
        <a:lstStyle/>
        <a:p>
          <a:endParaRPr lang="it-IT"/>
        </a:p>
      </dgm:t>
    </dgm:pt>
    <dgm:pt modelId="{5E964B11-5C1B-4F06-8426-ED7066D53360}">
      <dgm:prSet phldrT="[Testo]"/>
      <dgm:spPr/>
      <dgm:t>
        <a:bodyPr/>
        <a:lstStyle/>
        <a:p>
          <a:r>
            <a:rPr lang="it-IT" dirty="0"/>
            <a:t>Deflazione del contenzioso</a:t>
          </a:r>
        </a:p>
      </dgm:t>
    </dgm:pt>
    <dgm:pt modelId="{4A9451F1-58B4-498E-8814-830EF54ABF34}" type="parTrans" cxnId="{D9416007-15B3-4DCF-8304-7EFD42A85655}">
      <dgm:prSet/>
      <dgm:spPr/>
      <dgm:t>
        <a:bodyPr/>
        <a:lstStyle/>
        <a:p>
          <a:endParaRPr lang="it-IT"/>
        </a:p>
      </dgm:t>
    </dgm:pt>
    <dgm:pt modelId="{6C4C8638-6409-447F-9E03-4FC01B66EA3A}" type="sibTrans" cxnId="{D9416007-15B3-4DCF-8304-7EFD42A85655}">
      <dgm:prSet/>
      <dgm:spPr/>
      <dgm:t>
        <a:bodyPr/>
        <a:lstStyle/>
        <a:p>
          <a:endParaRPr lang="it-IT"/>
        </a:p>
      </dgm:t>
    </dgm:pt>
    <dgm:pt modelId="{4280CDA5-6301-49C8-AE11-778D1AEABA62}">
      <dgm:prSet phldrT="[Testo]"/>
      <dgm:spPr/>
      <dgm:t>
        <a:bodyPr/>
        <a:lstStyle/>
        <a:p>
          <a:r>
            <a:rPr lang="it-IT" dirty="0"/>
            <a:t>Contenimento dei tempi e dei costi dei processi</a:t>
          </a:r>
        </a:p>
      </dgm:t>
    </dgm:pt>
    <dgm:pt modelId="{D6604142-601C-46B3-BC08-1F387056CC84}" type="parTrans" cxnId="{77D1E1E9-F463-4E50-ACD2-71BFD32C3492}">
      <dgm:prSet/>
      <dgm:spPr/>
      <dgm:t>
        <a:bodyPr/>
        <a:lstStyle/>
        <a:p>
          <a:endParaRPr lang="it-IT"/>
        </a:p>
      </dgm:t>
    </dgm:pt>
    <dgm:pt modelId="{C6BCBA0E-8679-4B60-954C-45FAB6031F9E}" type="sibTrans" cxnId="{77D1E1E9-F463-4E50-ACD2-71BFD32C3492}">
      <dgm:prSet/>
      <dgm:spPr/>
      <dgm:t>
        <a:bodyPr/>
        <a:lstStyle/>
        <a:p>
          <a:endParaRPr lang="it-IT"/>
        </a:p>
      </dgm:t>
    </dgm:pt>
    <dgm:pt modelId="{D28DE443-12B4-49ED-A57D-6B72708C13DD}">
      <dgm:prSet phldrT="[Testo]"/>
      <dgm:spPr/>
      <dgm:t>
        <a:bodyPr/>
        <a:lstStyle/>
        <a:p>
          <a:r>
            <a:rPr lang="it-IT" dirty="0"/>
            <a:t>Competenza dell’organo deputato a risolvere la controversia</a:t>
          </a:r>
        </a:p>
      </dgm:t>
    </dgm:pt>
    <dgm:pt modelId="{7CB10AA2-23AA-42E2-B50C-24570F938E67}" type="parTrans" cxnId="{A6FFC1E6-D213-45BA-8FAF-B034DB930073}">
      <dgm:prSet/>
      <dgm:spPr/>
      <dgm:t>
        <a:bodyPr/>
        <a:lstStyle/>
        <a:p>
          <a:endParaRPr lang="it-IT"/>
        </a:p>
      </dgm:t>
    </dgm:pt>
    <dgm:pt modelId="{F820BB45-51D5-4D54-A759-85027D653671}" type="sibTrans" cxnId="{A6FFC1E6-D213-45BA-8FAF-B034DB930073}">
      <dgm:prSet/>
      <dgm:spPr/>
      <dgm:t>
        <a:bodyPr/>
        <a:lstStyle/>
        <a:p>
          <a:endParaRPr lang="it-IT"/>
        </a:p>
      </dgm:t>
    </dgm:pt>
    <dgm:pt modelId="{E2048C52-79D1-4C69-A4CB-D50BCCCBCFAD}">
      <dgm:prSet phldrT="[Testo]"/>
      <dgm:spPr/>
      <dgm:t>
        <a:bodyPr/>
        <a:lstStyle/>
        <a:p>
          <a:r>
            <a:rPr lang="it-IT" dirty="0"/>
            <a:t>Terzietà rispetto alle parti</a:t>
          </a:r>
        </a:p>
      </dgm:t>
    </dgm:pt>
    <dgm:pt modelId="{5B80ACEA-8E9F-4A31-8B0C-7919CD6F26F9}" type="parTrans" cxnId="{AB800C97-E61A-4313-95D7-890DA3E0E00C}">
      <dgm:prSet/>
      <dgm:spPr/>
      <dgm:t>
        <a:bodyPr/>
        <a:lstStyle/>
        <a:p>
          <a:endParaRPr lang="it-IT"/>
        </a:p>
      </dgm:t>
    </dgm:pt>
    <dgm:pt modelId="{050C4F27-B203-4AAD-B695-197FC0346126}" type="sibTrans" cxnId="{AB800C97-E61A-4313-95D7-890DA3E0E00C}">
      <dgm:prSet/>
      <dgm:spPr/>
      <dgm:t>
        <a:bodyPr/>
        <a:lstStyle/>
        <a:p>
          <a:endParaRPr lang="it-IT"/>
        </a:p>
      </dgm:t>
    </dgm:pt>
    <dgm:pt modelId="{4BDB04F8-3E76-4843-8120-10FA2C9BF9DA}" type="pres">
      <dgm:prSet presAssocID="{25CF17BA-526D-42A9-8687-68CF9A05A75F}" presName="diagram" presStyleCnt="0">
        <dgm:presLayoutVars>
          <dgm:chMax val="1"/>
          <dgm:dir/>
          <dgm:animLvl val="ctr"/>
          <dgm:resizeHandles val="exact"/>
        </dgm:presLayoutVars>
      </dgm:prSet>
      <dgm:spPr/>
      <dgm:t>
        <a:bodyPr/>
        <a:lstStyle/>
        <a:p>
          <a:endParaRPr lang="it-IT"/>
        </a:p>
      </dgm:t>
    </dgm:pt>
    <dgm:pt modelId="{C991F298-E0C1-4B58-9731-EB3819754140}" type="pres">
      <dgm:prSet presAssocID="{25CF17BA-526D-42A9-8687-68CF9A05A75F}" presName="matrix" presStyleCnt="0"/>
      <dgm:spPr/>
    </dgm:pt>
    <dgm:pt modelId="{EF094A32-BABF-43C9-875C-F76771950334}" type="pres">
      <dgm:prSet presAssocID="{25CF17BA-526D-42A9-8687-68CF9A05A75F}" presName="tile1" presStyleLbl="node1" presStyleIdx="0" presStyleCnt="4"/>
      <dgm:spPr/>
      <dgm:t>
        <a:bodyPr/>
        <a:lstStyle/>
        <a:p>
          <a:endParaRPr lang="it-IT"/>
        </a:p>
      </dgm:t>
    </dgm:pt>
    <dgm:pt modelId="{B8BF8BCE-5D64-4F91-8D3F-A228319B180C}" type="pres">
      <dgm:prSet presAssocID="{25CF17BA-526D-42A9-8687-68CF9A05A75F}" presName="tile1text" presStyleLbl="node1" presStyleIdx="0" presStyleCnt="4">
        <dgm:presLayoutVars>
          <dgm:chMax val="0"/>
          <dgm:chPref val="0"/>
          <dgm:bulletEnabled val="1"/>
        </dgm:presLayoutVars>
      </dgm:prSet>
      <dgm:spPr/>
      <dgm:t>
        <a:bodyPr/>
        <a:lstStyle/>
        <a:p>
          <a:endParaRPr lang="it-IT"/>
        </a:p>
      </dgm:t>
    </dgm:pt>
    <dgm:pt modelId="{0D546835-4043-4468-8097-54DC77504654}" type="pres">
      <dgm:prSet presAssocID="{25CF17BA-526D-42A9-8687-68CF9A05A75F}" presName="tile2" presStyleLbl="node1" presStyleIdx="1" presStyleCnt="4"/>
      <dgm:spPr/>
      <dgm:t>
        <a:bodyPr/>
        <a:lstStyle/>
        <a:p>
          <a:endParaRPr lang="it-IT"/>
        </a:p>
      </dgm:t>
    </dgm:pt>
    <dgm:pt modelId="{CE0B63D2-DC43-43B4-A1FE-A2C94052BEE0}" type="pres">
      <dgm:prSet presAssocID="{25CF17BA-526D-42A9-8687-68CF9A05A75F}" presName="tile2text" presStyleLbl="node1" presStyleIdx="1" presStyleCnt="4">
        <dgm:presLayoutVars>
          <dgm:chMax val="0"/>
          <dgm:chPref val="0"/>
          <dgm:bulletEnabled val="1"/>
        </dgm:presLayoutVars>
      </dgm:prSet>
      <dgm:spPr/>
      <dgm:t>
        <a:bodyPr/>
        <a:lstStyle/>
        <a:p>
          <a:endParaRPr lang="it-IT"/>
        </a:p>
      </dgm:t>
    </dgm:pt>
    <dgm:pt modelId="{9CFBD70C-9D64-4432-936A-00E6C3A7FDEA}" type="pres">
      <dgm:prSet presAssocID="{25CF17BA-526D-42A9-8687-68CF9A05A75F}" presName="tile3" presStyleLbl="node1" presStyleIdx="2" presStyleCnt="4"/>
      <dgm:spPr/>
      <dgm:t>
        <a:bodyPr/>
        <a:lstStyle/>
        <a:p>
          <a:endParaRPr lang="it-IT"/>
        </a:p>
      </dgm:t>
    </dgm:pt>
    <dgm:pt modelId="{69E34649-9985-4A93-8664-39535F8E2EBC}" type="pres">
      <dgm:prSet presAssocID="{25CF17BA-526D-42A9-8687-68CF9A05A75F}" presName="tile3text" presStyleLbl="node1" presStyleIdx="2" presStyleCnt="4">
        <dgm:presLayoutVars>
          <dgm:chMax val="0"/>
          <dgm:chPref val="0"/>
          <dgm:bulletEnabled val="1"/>
        </dgm:presLayoutVars>
      </dgm:prSet>
      <dgm:spPr/>
      <dgm:t>
        <a:bodyPr/>
        <a:lstStyle/>
        <a:p>
          <a:endParaRPr lang="it-IT"/>
        </a:p>
      </dgm:t>
    </dgm:pt>
    <dgm:pt modelId="{7B9BD158-F674-4FE1-8E97-FBEAE01332F1}" type="pres">
      <dgm:prSet presAssocID="{25CF17BA-526D-42A9-8687-68CF9A05A75F}" presName="tile4" presStyleLbl="node1" presStyleIdx="3" presStyleCnt="4"/>
      <dgm:spPr/>
      <dgm:t>
        <a:bodyPr/>
        <a:lstStyle/>
        <a:p>
          <a:endParaRPr lang="it-IT"/>
        </a:p>
      </dgm:t>
    </dgm:pt>
    <dgm:pt modelId="{ED018870-B8C1-4CEB-982A-A66FB14DE0C6}" type="pres">
      <dgm:prSet presAssocID="{25CF17BA-526D-42A9-8687-68CF9A05A75F}" presName="tile4text" presStyleLbl="node1" presStyleIdx="3" presStyleCnt="4">
        <dgm:presLayoutVars>
          <dgm:chMax val="0"/>
          <dgm:chPref val="0"/>
          <dgm:bulletEnabled val="1"/>
        </dgm:presLayoutVars>
      </dgm:prSet>
      <dgm:spPr/>
      <dgm:t>
        <a:bodyPr/>
        <a:lstStyle/>
        <a:p>
          <a:endParaRPr lang="it-IT"/>
        </a:p>
      </dgm:t>
    </dgm:pt>
    <dgm:pt modelId="{19CCE90D-DFAE-442F-8786-62DA48DF45D4}" type="pres">
      <dgm:prSet presAssocID="{25CF17BA-526D-42A9-8687-68CF9A05A75F}" presName="centerTile" presStyleLbl="fgShp" presStyleIdx="0" presStyleCnt="1">
        <dgm:presLayoutVars>
          <dgm:chMax val="0"/>
          <dgm:chPref val="0"/>
        </dgm:presLayoutVars>
      </dgm:prSet>
      <dgm:spPr/>
      <dgm:t>
        <a:bodyPr/>
        <a:lstStyle/>
        <a:p>
          <a:endParaRPr lang="it-IT"/>
        </a:p>
      </dgm:t>
    </dgm:pt>
  </dgm:ptLst>
  <dgm:cxnLst>
    <dgm:cxn modelId="{195D7C22-5AB5-4FBC-9CE9-2D1B6AFC14C4}" type="presOf" srcId="{25CF17BA-526D-42A9-8687-68CF9A05A75F}" destId="{4BDB04F8-3E76-4843-8120-10FA2C9BF9DA}" srcOrd="0" destOrd="0" presId="urn:microsoft.com/office/officeart/2005/8/layout/matrix1"/>
    <dgm:cxn modelId="{53313592-31B2-47BA-8869-332BA9E60A0D}" type="presOf" srcId="{4280CDA5-6301-49C8-AE11-778D1AEABA62}" destId="{0D546835-4043-4468-8097-54DC77504654}" srcOrd="0" destOrd="0" presId="urn:microsoft.com/office/officeart/2005/8/layout/matrix1"/>
    <dgm:cxn modelId="{AB800C97-E61A-4313-95D7-890DA3E0E00C}" srcId="{A83C1EB4-BE27-4F46-8594-A5228CAD70D0}" destId="{E2048C52-79D1-4C69-A4CB-D50BCCCBCFAD}" srcOrd="3" destOrd="0" parTransId="{5B80ACEA-8E9F-4A31-8B0C-7919CD6F26F9}" sibTransId="{050C4F27-B203-4AAD-B695-197FC0346126}"/>
    <dgm:cxn modelId="{83CB13C0-B72B-4FD6-BAA4-05576857A3CE}" type="presOf" srcId="{5E964B11-5C1B-4F06-8426-ED7066D53360}" destId="{EF094A32-BABF-43C9-875C-F76771950334}" srcOrd="0" destOrd="0" presId="urn:microsoft.com/office/officeart/2005/8/layout/matrix1"/>
    <dgm:cxn modelId="{7AD811C2-24A3-4D3D-B9AC-EA77B57CEEC5}" type="presOf" srcId="{E2048C52-79D1-4C69-A4CB-D50BCCCBCFAD}" destId="{ED018870-B8C1-4CEB-982A-A66FB14DE0C6}" srcOrd="1" destOrd="0" presId="urn:microsoft.com/office/officeart/2005/8/layout/matrix1"/>
    <dgm:cxn modelId="{252365C0-38BB-40E5-9C79-B48D5040D7CC}" type="presOf" srcId="{E2048C52-79D1-4C69-A4CB-D50BCCCBCFAD}" destId="{7B9BD158-F674-4FE1-8E97-FBEAE01332F1}" srcOrd="0" destOrd="0" presId="urn:microsoft.com/office/officeart/2005/8/layout/matrix1"/>
    <dgm:cxn modelId="{972119BB-0F40-46AA-AD49-BC7255322946}" type="presOf" srcId="{5E964B11-5C1B-4F06-8426-ED7066D53360}" destId="{B8BF8BCE-5D64-4F91-8D3F-A228319B180C}" srcOrd="1" destOrd="0" presId="urn:microsoft.com/office/officeart/2005/8/layout/matrix1"/>
    <dgm:cxn modelId="{C08B62EE-4293-4819-B57B-373EC3E6B742}" type="presOf" srcId="{D28DE443-12B4-49ED-A57D-6B72708C13DD}" destId="{9CFBD70C-9D64-4432-936A-00E6C3A7FDEA}" srcOrd="0" destOrd="0" presId="urn:microsoft.com/office/officeart/2005/8/layout/matrix1"/>
    <dgm:cxn modelId="{A6FFC1E6-D213-45BA-8FAF-B034DB930073}" srcId="{A83C1EB4-BE27-4F46-8594-A5228CAD70D0}" destId="{D28DE443-12B4-49ED-A57D-6B72708C13DD}" srcOrd="2" destOrd="0" parTransId="{7CB10AA2-23AA-42E2-B50C-24570F938E67}" sibTransId="{F820BB45-51D5-4D54-A759-85027D653671}"/>
    <dgm:cxn modelId="{77D1E1E9-F463-4E50-ACD2-71BFD32C3492}" srcId="{A83C1EB4-BE27-4F46-8594-A5228CAD70D0}" destId="{4280CDA5-6301-49C8-AE11-778D1AEABA62}" srcOrd="1" destOrd="0" parTransId="{D6604142-601C-46B3-BC08-1F387056CC84}" sibTransId="{C6BCBA0E-8679-4B60-954C-45FAB6031F9E}"/>
    <dgm:cxn modelId="{67712BAB-5ECD-4A98-93BB-FE71E56C6721}" srcId="{25CF17BA-526D-42A9-8687-68CF9A05A75F}" destId="{A83C1EB4-BE27-4F46-8594-A5228CAD70D0}" srcOrd="0" destOrd="0" parTransId="{A3EEE115-23A0-43C9-BEA8-3C7DE43A2D72}" sibTransId="{779873B6-1DE7-4C92-9F6B-D723934BB782}"/>
    <dgm:cxn modelId="{E3D34A92-C074-48DA-9AED-40E76D73EF5E}" type="presOf" srcId="{A83C1EB4-BE27-4F46-8594-A5228CAD70D0}" destId="{19CCE90D-DFAE-442F-8786-62DA48DF45D4}" srcOrd="0" destOrd="0" presId="urn:microsoft.com/office/officeart/2005/8/layout/matrix1"/>
    <dgm:cxn modelId="{D9416007-15B3-4DCF-8304-7EFD42A85655}" srcId="{A83C1EB4-BE27-4F46-8594-A5228CAD70D0}" destId="{5E964B11-5C1B-4F06-8426-ED7066D53360}" srcOrd="0" destOrd="0" parTransId="{4A9451F1-58B4-498E-8814-830EF54ABF34}" sibTransId="{6C4C8638-6409-447F-9E03-4FC01B66EA3A}"/>
    <dgm:cxn modelId="{635B6E3E-0A75-45BE-A119-EB2607BC3938}" type="presOf" srcId="{D28DE443-12B4-49ED-A57D-6B72708C13DD}" destId="{69E34649-9985-4A93-8664-39535F8E2EBC}" srcOrd="1" destOrd="0" presId="urn:microsoft.com/office/officeart/2005/8/layout/matrix1"/>
    <dgm:cxn modelId="{CA252337-D669-4281-A2B4-1448FA2BFD99}" type="presOf" srcId="{4280CDA5-6301-49C8-AE11-778D1AEABA62}" destId="{CE0B63D2-DC43-43B4-A1FE-A2C94052BEE0}" srcOrd="1" destOrd="0" presId="urn:microsoft.com/office/officeart/2005/8/layout/matrix1"/>
    <dgm:cxn modelId="{D1158125-E43B-4FED-B5A7-78FD7CE07280}" type="presParOf" srcId="{4BDB04F8-3E76-4843-8120-10FA2C9BF9DA}" destId="{C991F298-E0C1-4B58-9731-EB3819754140}" srcOrd="0" destOrd="0" presId="urn:microsoft.com/office/officeart/2005/8/layout/matrix1"/>
    <dgm:cxn modelId="{97339DB1-191B-4EF6-B98D-9A22BA262CFB}" type="presParOf" srcId="{C991F298-E0C1-4B58-9731-EB3819754140}" destId="{EF094A32-BABF-43C9-875C-F76771950334}" srcOrd="0" destOrd="0" presId="urn:microsoft.com/office/officeart/2005/8/layout/matrix1"/>
    <dgm:cxn modelId="{50F3D99F-E6A8-42FF-B523-E0B5C234C30B}" type="presParOf" srcId="{C991F298-E0C1-4B58-9731-EB3819754140}" destId="{B8BF8BCE-5D64-4F91-8D3F-A228319B180C}" srcOrd="1" destOrd="0" presId="urn:microsoft.com/office/officeart/2005/8/layout/matrix1"/>
    <dgm:cxn modelId="{87C1AD1A-625C-42D3-BB4A-1CE9619542DA}" type="presParOf" srcId="{C991F298-E0C1-4B58-9731-EB3819754140}" destId="{0D546835-4043-4468-8097-54DC77504654}" srcOrd="2" destOrd="0" presId="urn:microsoft.com/office/officeart/2005/8/layout/matrix1"/>
    <dgm:cxn modelId="{0B4D7EEA-D624-478F-90F7-0BF51719ED8A}" type="presParOf" srcId="{C991F298-E0C1-4B58-9731-EB3819754140}" destId="{CE0B63D2-DC43-43B4-A1FE-A2C94052BEE0}" srcOrd="3" destOrd="0" presId="urn:microsoft.com/office/officeart/2005/8/layout/matrix1"/>
    <dgm:cxn modelId="{C1B13D33-52C5-4EDC-BB50-56FEF16AB69B}" type="presParOf" srcId="{C991F298-E0C1-4B58-9731-EB3819754140}" destId="{9CFBD70C-9D64-4432-936A-00E6C3A7FDEA}" srcOrd="4" destOrd="0" presId="urn:microsoft.com/office/officeart/2005/8/layout/matrix1"/>
    <dgm:cxn modelId="{DA41D600-3F0A-496D-89C2-3AA9FEC5F5FB}" type="presParOf" srcId="{C991F298-E0C1-4B58-9731-EB3819754140}" destId="{69E34649-9985-4A93-8664-39535F8E2EBC}" srcOrd="5" destOrd="0" presId="urn:microsoft.com/office/officeart/2005/8/layout/matrix1"/>
    <dgm:cxn modelId="{A011BF3B-69A6-4670-ACE0-5E5D74B24769}" type="presParOf" srcId="{C991F298-E0C1-4B58-9731-EB3819754140}" destId="{7B9BD158-F674-4FE1-8E97-FBEAE01332F1}" srcOrd="6" destOrd="0" presId="urn:microsoft.com/office/officeart/2005/8/layout/matrix1"/>
    <dgm:cxn modelId="{11571D66-CD3C-4B74-9B2D-FCBC3DF0F14E}" type="presParOf" srcId="{C991F298-E0C1-4B58-9731-EB3819754140}" destId="{ED018870-B8C1-4CEB-982A-A66FB14DE0C6}" srcOrd="7" destOrd="0" presId="urn:microsoft.com/office/officeart/2005/8/layout/matrix1"/>
    <dgm:cxn modelId="{4A5284C4-4ADE-4C61-AB6D-5DA33F69B61B}" type="presParOf" srcId="{4BDB04F8-3E76-4843-8120-10FA2C9BF9DA}" destId="{19CCE90D-DFAE-442F-8786-62DA48DF45D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94A32-BABF-43C9-875C-F76771950334}">
      <dsp:nvSpPr>
        <dsp:cNvPr id="0" name=""/>
        <dsp:cNvSpPr/>
      </dsp:nvSpPr>
      <dsp:spPr>
        <a:xfrm rot="16200000">
          <a:off x="615699" y="-615699"/>
          <a:ext cx="940588" cy="2171986"/>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kern="1200" dirty="0"/>
            <a:t>Deflazione del contenzioso</a:t>
          </a:r>
        </a:p>
      </dsp:txBody>
      <dsp:txXfrm rot="5400000">
        <a:off x="0" y="0"/>
        <a:ext cx="2171986" cy="705441"/>
      </dsp:txXfrm>
    </dsp:sp>
    <dsp:sp modelId="{0D546835-4043-4468-8097-54DC77504654}">
      <dsp:nvSpPr>
        <dsp:cNvPr id="0" name=""/>
        <dsp:cNvSpPr/>
      </dsp:nvSpPr>
      <dsp:spPr>
        <a:xfrm>
          <a:off x="2171986" y="0"/>
          <a:ext cx="2171986" cy="940588"/>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kern="1200" dirty="0"/>
            <a:t>Contenimento dei tempi e dei costi dei processi</a:t>
          </a:r>
        </a:p>
      </dsp:txBody>
      <dsp:txXfrm>
        <a:off x="2171986" y="0"/>
        <a:ext cx="2171986" cy="705441"/>
      </dsp:txXfrm>
    </dsp:sp>
    <dsp:sp modelId="{9CFBD70C-9D64-4432-936A-00E6C3A7FDEA}">
      <dsp:nvSpPr>
        <dsp:cNvPr id="0" name=""/>
        <dsp:cNvSpPr/>
      </dsp:nvSpPr>
      <dsp:spPr>
        <a:xfrm rot="10800000">
          <a:off x="0" y="940588"/>
          <a:ext cx="2171986" cy="940588"/>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kern="1200" dirty="0"/>
            <a:t>Competenza dell’organo deputato a risolvere la controversia</a:t>
          </a:r>
        </a:p>
      </dsp:txBody>
      <dsp:txXfrm rot="10800000">
        <a:off x="0" y="1175734"/>
        <a:ext cx="2171986" cy="705441"/>
      </dsp:txXfrm>
    </dsp:sp>
    <dsp:sp modelId="{7B9BD158-F674-4FE1-8E97-FBEAE01332F1}">
      <dsp:nvSpPr>
        <dsp:cNvPr id="0" name=""/>
        <dsp:cNvSpPr/>
      </dsp:nvSpPr>
      <dsp:spPr>
        <a:xfrm rot="5400000">
          <a:off x="2787685" y="324888"/>
          <a:ext cx="940588" cy="2171986"/>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it-IT" sz="1200" kern="1200" dirty="0"/>
            <a:t>Terzietà rispetto alle parti</a:t>
          </a:r>
        </a:p>
      </dsp:txBody>
      <dsp:txXfrm rot="-5400000">
        <a:off x="2171987" y="1175734"/>
        <a:ext cx="2171986" cy="705441"/>
      </dsp:txXfrm>
    </dsp:sp>
    <dsp:sp modelId="{19CCE90D-DFAE-442F-8786-62DA48DF45D4}">
      <dsp:nvSpPr>
        <dsp:cNvPr id="0" name=""/>
        <dsp:cNvSpPr/>
      </dsp:nvSpPr>
      <dsp:spPr>
        <a:xfrm>
          <a:off x="1520390" y="705440"/>
          <a:ext cx="1303191" cy="470294"/>
        </a:xfrm>
        <a:prstGeom prst="round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a:t>I </a:t>
          </a:r>
          <a:r>
            <a:rPr lang="it-IT" sz="1200" b="1" i="1" kern="1200" dirty="0"/>
            <a:t>vantaggi</a:t>
          </a:r>
          <a:r>
            <a:rPr lang="it-IT" sz="1200" kern="1200" dirty="0"/>
            <a:t> degli ADR sono</a:t>
          </a:r>
        </a:p>
      </dsp:txBody>
      <dsp:txXfrm>
        <a:off x="1543348" y="728398"/>
        <a:ext cx="1257275" cy="42437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88488B-F7D5-409F-A6E8-8D7512CD450C}" type="datetimeFigureOut">
              <a:rPr lang="it-IT" smtClean="0"/>
              <a:pPr/>
              <a:t>26/01/2023</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383C30C-F360-438A-BAB7-0DB36EE53AF0}" type="slidenum">
              <a:rPr lang="it-IT" smtClean="0"/>
              <a:pPr/>
              <a:t>‹N›</a:t>
            </a:fld>
            <a:endParaRPr lang="it-IT"/>
          </a:p>
        </p:txBody>
      </p:sp>
    </p:spTree>
    <p:extLst>
      <p:ext uri="{BB962C8B-B14F-4D97-AF65-F5344CB8AC3E}">
        <p14:creationId xmlns:p14="http://schemas.microsoft.com/office/powerpoint/2010/main" val="39437280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2DAC27-0D82-4390-898E-D1EF2C6A890F}" type="datetimeFigureOut">
              <a:rPr lang="it-IT" smtClean="0"/>
              <a:pPr/>
              <a:t>26/01/2023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A88F3A-A8EE-4177-B5F0-127FC4EEE239}" type="slidenum">
              <a:rPr lang="it-IT" smtClean="0"/>
              <a:pPr/>
              <a:t>‹N›</a:t>
            </a:fld>
            <a:endParaRPr lang="it-IT"/>
          </a:p>
        </p:txBody>
      </p:sp>
    </p:spTree>
    <p:extLst>
      <p:ext uri="{BB962C8B-B14F-4D97-AF65-F5344CB8AC3E}">
        <p14:creationId xmlns:p14="http://schemas.microsoft.com/office/powerpoint/2010/main" val="22250076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F7CBB08-3349-404E-BAA0-7D49048D5029}" type="datetime1">
              <a:rPr lang="it-IT" smtClean="0"/>
              <a:pPr/>
              <a:t>26/01/2023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36692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E44BD7A-D738-4804-8738-9D0868DF6F69}" type="datetime1">
              <a:rPr lang="it-IT" smtClean="0"/>
              <a:pPr/>
              <a:t>26/01/2023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7160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190D5F9-46AB-4C9F-B687-9E04C58DE1C6}" type="datetime1">
              <a:rPr lang="it-IT" smtClean="0"/>
              <a:pPr/>
              <a:t>26/01/2023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88933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60F7BE-AA29-4825-9D10-63A4E8C8260D}" type="datetime1">
              <a:rPr lang="it-IT" smtClean="0"/>
              <a:pPr/>
              <a:t>26/01/2023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91962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IMAGE WHIT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7943E3D-1829-9D49-B728-BF153703BD0E}"/>
              </a:ext>
            </a:extLst>
          </p:cNvPr>
          <p:cNvSpPr>
            <a:spLocks noGrp="1"/>
          </p:cNvSpPr>
          <p:nvPr>
            <p:ph type="dt" sz="half" idx="10"/>
          </p:nvPr>
        </p:nvSpPr>
        <p:spPr/>
        <p:txBody>
          <a:bodyPr/>
          <a:lstStyle/>
          <a:p>
            <a:fld id="{E0B54A97-F878-CC4B-88D0-4EFECB6FEDC5}" type="datetime1">
              <a:rPr lang="it-IT" smtClean="0"/>
              <a:t>26/01/2023</a:t>
            </a:fld>
            <a:endParaRPr lang="it-IT"/>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p:txBody>
          <a:bodyPr/>
          <a:lstStyle/>
          <a:p>
            <a:fld id="{2969D02F-2A0F-F344-93B8-1F8D2BF5422F}" type="slidenum">
              <a:rPr lang="it-IT" smtClean="0"/>
              <a:t>‹N›</a:t>
            </a:fld>
            <a:endParaRPr lang="it-IT"/>
          </a:p>
        </p:txBody>
      </p:sp>
      <p:sp>
        <p:nvSpPr>
          <p:cNvPr id="7" name="Segnaposto titolo 1">
            <a:extLst>
              <a:ext uri="{FF2B5EF4-FFF2-40B4-BE49-F238E27FC236}">
                <a16:creationId xmlns:a16="http://schemas.microsoft.com/office/drawing/2014/main" id="{FD50C41D-749C-C74F-ADE1-252932439C9C}"/>
              </a:ext>
            </a:extLst>
          </p:cNvPr>
          <p:cNvSpPr>
            <a:spLocks noGrp="1"/>
          </p:cNvSpPr>
          <p:nvPr>
            <p:ph type="title" hasCustomPrompt="1"/>
          </p:nvPr>
        </p:nvSpPr>
        <p:spPr>
          <a:xfrm>
            <a:off x="725351" y="2529727"/>
            <a:ext cx="5829300" cy="1854198"/>
          </a:xfrm>
          <a:prstGeom prst="rect">
            <a:avLst/>
          </a:prstGeom>
        </p:spPr>
        <p:txBody>
          <a:bodyPr vert="horz" lIns="91440" tIns="45720" rIns="91440" bIns="45720" rtlCol="0" anchor="t">
            <a:normAutofit/>
          </a:bodyPr>
          <a:lstStyle>
            <a:lvl1pPr>
              <a:defRPr b="0" i="0">
                <a:solidFill>
                  <a:schemeClr val="accent1"/>
                </a:solidFill>
                <a:latin typeface="Trebuchet MS" panose="020B0703020202090204" pitchFamily="34" charset="0"/>
              </a:defRPr>
            </a:lvl1pPr>
          </a:lstStyle>
          <a:p>
            <a:r>
              <a:rPr lang="it-IT" dirty="0"/>
              <a:t>FARE CLIC PER MODIFICARE LO STILE DEL TITOLO DELLO SCHEMA</a:t>
            </a:r>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5829300" cy="375618"/>
          </a:xfrm>
          <a:prstGeom prst="rect">
            <a:avLst/>
          </a:prstGeom>
        </p:spPr>
        <p:txBody>
          <a:bodyPr anchor="t"/>
          <a:lstStyle>
            <a:lvl1pPr>
              <a:defRPr sz="7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5" name="Segnaposto testo 13">
            <a:extLst>
              <a:ext uri="{FF2B5EF4-FFF2-40B4-BE49-F238E27FC236}">
                <a16:creationId xmlns:a16="http://schemas.microsoft.com/office/drawing/2014/main" id="{3EA59BA0-4F4C-0249-8371-0EEAC2445D62}"/>
              </a:ext>
            </a:extLst>
          </p:cNvPr>
          <p:cNvSpPr>
            <a:spLocks noGrp="1"/>
          </p:cNvSpPr>
          <p:nvPr>
            <p:ph type="body" sz="quarter" idx="14"/>
          </p:nvPr>
        </p:nvSpPr>
        <p:spPr>
          <a:xfrm>
            <a:off x="717948" y="4427409"/>
            <a:ext cx="5829300" cy="375618"/>
          </a:xfrm>
          <a:prstGeom prst="rect">
            <a:avLst/>
          </a:prstGeom>
        </p:spPr>
        <p:txBody>
          <a:bodyPr anchor="t"/>
          <a:lstStyle>
            <a:lvl1pPr>
              <a:defRPr sz="1500" b="0" i="0">
                <a:latin typeface="Trebuchet MS" panose="020B0703020202090204" pitchFamily="34" charset="0"/>
              </a:defRPr>
            </a:lvl1pPr>
            <a:lvl3pPr marL="685800" indent="0">
              <a:buNone/>
              <a:defRPr/>
            </a:lvl3pPr>
          </a:lstStyle>
          <a:p>
            <a:pPr lvl="0"/>
            <a:r>
              <a:rPr lang="it-IT" dirty="0"/>
              <a:t>Fare clic per modificare gli stili del testo dello schema</a:t>
            </a:r>
          </a:p>
        </p:txBody>
      </p:sp>
    </p:spTree>
    <p:extLst>
      <p:ext uri="{BB962C8B-B14F-4D97-AF65-F5344CB8AC3E}">
        <p14:creationId xmlns:p14="http://schemas.microsoft.com/office/powerpoint/2010/main" val="144265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NO IMAGE WHIT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7943E3D-1829-9D49-B728-BF153703BD0E}"/>
              </a:ext>
            </a:extLst>
          </p:cNvPr>
          <p:cNvSpPr>
            <a:spLocks noGrp="1"/>
          </p:cNvSpPr>
          <p:nvPr>
            <p:ph type="dt" sz="half" idx="10"/>
          </p:nvPr>
        </p:nvSpPr>
        <p:spPr/>
        <p:txBody>
          <a:bodyPr/>
          <a:lstStyle/>
          <a:p>
            <a:fld id="{C9B03654-08ED-D246-9C1E-0CDB2E61E896}" type="datetime1">
              <a:rPr lang="it-IT" smtClean="0"/>
              <a:t>26/01/2023</a:t>
            </a:fld>
            <a:endParaRPr lang="it-IT"/>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p:txBody>
          <a:bodyPr/>
          <a:lstStyle/>
          <a:p>
            <a:fld id="{2969D02F-2A0F-F344-93B8-1F8D2BF5422F}" type="slidenum">
              <a:rPr lang="it-IT" smtClean="0"/>
              <a:t>‹N›</a:t>
            </a:fld>
            <a:endParaRPr lang="it-IT"/>
          </a:p>
        </p:txBody>
      </p:sp>
      <p:sp>
        <p:nvSpPr>
          <p:cNvPr id="7" name="Segnaposto titolo 1">
            <a:extLst>
              <a:ext uri="{FF2B5EF4-FFF2-40B4-BE49-F238E27FC236}">
                <a16:creationId xmlns:a16="http://schemas.microsoft.com/office/drawing/2014/main" id="{FD50C41D-749C-C74F-ADE1-252932439C9C}"/>
              </a:ext>
            </a:extLst>
          </p:cNvPr>
          <p:cNvSpPr>
            <a:spLocks noGrp="1"/>
          </p:cNvSpPr>
          <p:nvPr>
            <p:ph type="title" hasCustomPrompt="1"/>
          </p:nvPr>
        </p:nvSpPr>
        <p:spPr>
          <a:xfrm>
            <a:off x="717948" y="2933699"/>
            <a:ext cx="5828325"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 </a:t>
            </a:r>
            <a:r>
              <a:rPr lang="it-IT" dirty="0" err="1"/>
              <a:t>lorem</a:t>
            </a:r>
            <a:r>
              <a:rPr lang="it-IT" dirty="0"/>
              <a:t> </a:t>
            </a:r>
            <a:r>
              <a:rPr lang="it-IT" dirty="0" err="1"/>
              <a:t>ipsum</a:t>
            </a:r>
            <a:endParaRPr lang="it-IT" dirty="0"/>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5828325" cy="779591"/>
          </a:xfrm>
          <a:prstGeom prst="rect">
            <a:avLst/>
          </a:prstGeom>
        </p:spPr>
        <p:txBody>
          <a:bodyPr/>
          <a:lstStyle>
            <a:lvl1pPr>
              <a:defRPr sz="150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Tree>
    <p:extLst>
      <p:ext uri="{BB962C8B-B14F-4D97-AF65-F5344CB8AC3E}">
        <p14:creationId xmlns:p14="http://schemas.microsoft.com/office/powerpoint/2010/main" val="426715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ph">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BC503AC-DC7A-2643-A86C-74E1AF9C8D1E}"/>
              </a:ext>
            </a:extLst>
          </p:cNvPr>
          <p:cNvSpPr>
            <a:spLocks noGrp="1"/>
          </p:cNvSpPr>
          <p:nvPr>
            <p:ph type="pic" sz="quarter" idx="14"/>
          </p:nvPr>
        </p:nvSpPr>
        <p:spPr>
          <a:xfrm>
            <a:off x="4850994" y="1"/>
            <a:ext cx="4293006" cy="6850063"/>
          </a:xfrm>
          <a:prstGeom prst="rect">
            <a:avLst/>
          </a:prstGeom>
        </p:spPr>
        <p:txBody>
          <a:bodyPr/>
          <a:lstStyle>
            <a:lvl1pPr>
              <a:defRPr b="0" i="0">
                <a:latin typeface="Trebuchet MS" panose="020B0703020202090204" pitchFamily="34" charset="0"/>
              </a:defRPr>
            </a:lvl1pPr>
          </a:lstStyle>
          <a:p>
            <a:r>
              <a:rPr lang="it-IT" dirty="0"/>
              <a:t>Fare clic sull'icona per inserire un'immagine</a:t>
            </a:r>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7" name="Segnaposto titolo 1">
            <a:extLst>
              <a:ext uri="{FF2B5EF4-FFF2-40B4-BE49-F238E27FC236}">
                <a16:creationId xmlns:a16="http://schemas.microsoft.com/office/drawing/2014/main" id="{FD50C41D-749C-C74F-ADE1-252932439C9C}"/>
              </a:ext>
            </a:extLst>
          </p:cNvPr>
          <p:cNvSpPr>
            <a:spLocks noGrp="1"/>
          </p:cNvSpPr>
          <p:nvPr>
            <p:ph type="title"/>
          </p:nvPr>
        </p:nvSpPr>
        <p:spPr>
          <a:xfrm>
            <a:off x="719988" y="2933699"/>
            <a:ext cx="3854052"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a:t>
            </a:r>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3854052" cy="779591"/>
          </a:xfrm>
          <a:prstGeom prst="rect">
            <a:avLst/>
          </a:prstGeom>
        </p:spPr>
        <p:txBody>
          <a:bodyPr/>
          <a:lstStyle>
            <a:lvl1pPr>
              <a:defRPr sz="150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26/01/2023</a:t>
            </a:fld>
            <a:endParaRPr lang="it-IT"/>
          </a:p>
        </p:txBody>
      </p:sp>
    </p:spTree>
    <p:extLst>
      <p:ext uri="{BB962C8B-B14F-4D97-AF65-F5344CB8AC3E}">
        <p14:creationId xmlns:p14="http://schemas.microsoft.com/office/powerpoint/2010/main" val="274126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ph">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7" name="Segnaposto titolo 1">
            <a:extLst>
              <a:ext uri="{FF2B5EF4-FFF2-40B4-BE49-F238E27FC236}">
                <a16:creationId xmlns:a16="http://schemas.microsoft.com/office/drawing/2014/main" id="{FD50C41D-749C-C74F-ADE1-252932439C9C}"/>
              </a:ext>
            </a:extLst>
          </p:cNvPr>
          <p:cNvSpPr>
            <a:spLocks noGrp="1"/>
          </p:cNvSpPr>
          <p:nvPr>
            <p:ph type="title"/>
          </p:nvPr>
        </p:nvSpPr>
        <p:spPr>
          <a:xfrm>
            <a:off x="716120" y="2715471"/>
            <a:ext cx="2831666"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a:t>
            </a:r>
          </a:p>
        </p:txBody>
      </p:sp>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26/01/2023</a:t>
            </a:fld>
            <a:endParaRPr lang="it-IT"/>
          </a:p>
        </p:txBody>
      </p:sp>
      <p:sp>
        <p:nvSpPr>
          <p:cNvPr id="13" name="Segnaposto testo 13">
            <a:extLst>
              <a:ext uri="{FF2B5EF4-FFF2-40B4-BE49-F238E27FC236}">
                <a16:creationId xmlns:a16="http://schemas.microsoft.com/office/drawing/2014/main" id="{2D3A7C4A-50A7-5F43-8208-BABBB375354D}"/>
              </a:ext>
            </a:extLst>
          </p:cNvPr>
          <p:cNvSpPr>
            <a:spLocks noGrp="1"/>
          </p:cNvSpPr>
          <p:nvPr>
            <p:ph type="body" sz="quarter" idx="13" hasCustomPrompt="1"/>
          </p:nvPr>
        </p:nvSpPr>
        <p:spPr>
          <a:xfrm>
            <a:off x="717948" y="2154109"/>
            <a:ext cx="5829300" cy="375618"/>
          </a:xfrm>
          <a:prstGeom prst="rect">
            <a:avLst/>
          </a:prstGeom>
        </p:spPr>
        <p:txBody>
          <a:bodyPr anchor="t"/>
          <a:lstStyle>
            <a:lvl1pPr>
              <a:defRPr sz="10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3" name="Text Placeholder 2">
            <a:extLst>
              <a:ext uri="{FF2B5EF4-FFF2-40B4-BE49-F238E27FC236}">
                <a16:creationId xmlns:a16="http://schemas.microsoft.com/office/drawing/2014/main" id="{4F053CF5-193E-C84A-82E0-6DC67C46962A}"/>
              </a:ext>
            </a:extLst>
          </p:cNvPr>
          <p:cNvSpPr>
            <a:spLocks noGrp="1"/>
          </p:cNvSpPr>
          <p:nvPr>
            <p:ph type="body" sz="quarter" idx="14" hasCustomPrompt="1"/>
          </p:nvPr>
        </p:nvSpPr>
        <p:spPr>
          <a:xfrm>
            <a:off x="3707606" y="2715472"/>
            <a:ext cx="2839641" cy="2547938"/>
          </a:xfrm>
          <a:prstGeom prst="rect">
            <a:avLst/>
          </a:prstGeom>
        </p:spPr>
        <p:txBody>
          <a:bodyPr/>
          <a:lstStyle>
            <a:lvl1pPr>
              <a:lnSpc>
                <a:spcPct val="100000"/>
              </a:lnSpc>
              <a:defRPr sz="1200" b="0" i="0">
                <a:solidFill>
                  <a:schemeClr val="tx1"/>
                </a:solidFill>
                <a:latin typeface="Trebuchet MS" panose="020B0703020202090204" pitchFamily="34" charset="0"/>
              </a:defRPr>
            </a:lvl1pPr>
          </a:lstStyle>
          <a:p>
            <a:pPr lvl="0"/>
            <a:r>
              <a:rPr lang="it-IT" dirty="0"/>
              <a:t>Fare clic per modificare lo stile del titolo dello schema</a:t>
            </a:r>
            <a:endParaRPr lang="en-IT" dirty="0"/>
          </a:p>
        </p:txBody>
      </p:sp>
    </p:spTree>
    <p:extLst>
      <p:ext uri="{BB962C8B-B14F-4D97-AF65-F5344CB8AC3E}">
        <p14:creationId xmlns:p14="http://schemas.microsoft.com/office/powerpoint/2010/main" val="412857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ph">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26/01/2023</a:t>
            </a:fld>
            <a:endParaRPr lang="it-IT"/>
          </a:p>
        </p:txBody>
      </p:sp>
      <p:sp>
        <p:nvSpPr>
          <p:cNvPr id="13" name="Segnaposto testo 13">
            <a:extLst>
              <a:ext uri="{FF2B5EF4-FFF2-40B4-BE49-F238E27FC236}">
                <a16:creationId xmlns:a16="http://schemas.microsoft.com/office/drawing/2014/main" id="{1142F777-1BB2-0F47-A887-FE3115EAFF9A}"/>
              </a:ext>
            </a:extLst>
          </p:cNvPr>
          <p:cNvSpPr>
            <a:spLocks noGrp="1"/>
          </p:cNvSpPr>
          <p:nvPr>
            <p:ph type="body" sz="quarter" idx="13" hasCustomPrompt="1"/>
          </p:nvPr>
        </p:nvSpPr>
        <p:spPr>
          <a:xfrm>
            <a:off x="717948" y="3649986"/>
            <a:ext cx="1781789"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5" name="Segnaposto testo 13">
            <a:extLst>
              <a:ext uri="{FF2B5EF4-FFF2-40B4-BE49-F238E27FC236}">
                <a16:creationId xmlns:a16="http://schemas.microsoft.com/office/drawing/2014/main" id="{B680D2C3-B26E-9146-872D-DA9E61C817ED}"/>
              </a:ext>
            </a:extLst>
          </p:cNvPr>
          <p:cNvSpPr>
            <a:spLocks noGrp="1"/>
          </p:cNvSpPr>
          <p:nvPr>
            <p:ph type="body" sz="quarter" idx="14" hasCustomPrompt="1"/>
          </p:nvPr>
        </p:nvSpPr>
        <p:spPr>
          <a:xfrm>
            <a:off x="717948" y="2154109"/>
            <a:ext cx="5829300" cy="375618"/>
          </a:xfrm>
          <a:prstGeom prst="rect">
            <a:avLst/>
          </a:prstGeom>
        </p:spPr>
        <p:txBody>
          <a:bodyPr anchor="t"/>
          <a:lstStyle>
            <a:lvl1pPr>
              <a:defRPr sz="10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7" name="Segnaposto testo 13">
            <a:extLst>
              <a:ext uri="{FF2B5EF4-FFF2-40B4-BE49-F238E27FC236}">
                <a16:creationId xmlns:a16="http://schemas.microsoft.com/office/drawing/2014/main" id="{C4BE5458-4B2E-754E-834C-1BE2D3249443}"/>
              </a:ext>
            </a:extLst>
          </p:cNvPr>
          <p:cNvSpPr>
            <a:spLocks noGrp="1"/>
          </p:cNvSpPr>
          <p:nvPr>
            <p:ph type="body" sz="quarter" idx="15" hasCustomPrompt="1"/>
          </p:nvPr>
        </p:nvSpPr>
        <p:spPr>
          <a:xfrm>
            <a:off x="2701222" y="3649986"/>
            <a:ext cx="1781789"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9" name="Segnaposto testo 13">
            <a:extLst>
              <a:ext uri="{FF2B5EF4-FFF2-40B4-BE49-F238E27FC236}">
                <a16:creationId xmlns:a16="http://schemas.microsoft.com/office/drawing/2014/main" id="{295CEA6B-99C4-2C4E-BDC8-DA19770CE57C}"/>
              </a:ext>
            </a:extLst>
          </p:cNvPr>
          <p:cNvSpPr>
            <a:spLocks noGrp="1"/>
          </p:cNvSpPr>
          <p:nvPr>
            <p:ph type="body" sz="quarter" idx="16" hasCustomPrompt="1"/>
          </p:nvPr>
        </p:nvSpPr>
        <p:spPr>
          <a:xfrm>
            <a:off x="4656467" y="3649986"/>
            <a:ext cx="1798774"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21" name="Segnaposto testo 13">
            <a:extLst>
              <a:ext uri="{FF2B5EF4-FFF2-40B4-BE49-F238E27FC236}">
                <a16:creationId xmlns:a16="http://schemas.microsoft.com/office/drawing/2014/main" id="{D01A4C2C-A8E6-0B49-AF10-6C35834E15D7}"/>
              </a:ext>
            </a:extLst>
          </p:cNvPr>
          <p:cNvSpPr>
            <a:spLocks noGrp="1"/>
          </p:cNvSpPr>
          <p:nvPr>
            <p:ph type="body" sz="quarter" idx="17" hasCustomPrompt="1"/>
          </p:nvPr>
        </p:nvSpPr>
        <p:spPr>
          <a:xfrm>
            <a:off x="6628696" y="3649986"/>
            <a:ext cx="1802610"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26" name="Picture Placeholder 25">
            <a:extLst>
              <a:ext uri="{FF2B5EF4-FFF2-40B4-BE49-F238E27FC236}">
                <a16:creationId xmlns:a16="http://schemas.microsoft.com/office/drawing/2014/main" id="{166E6A43-6DEA-0C41-A988-451D8EC9933B}"/>
              </a:ext>
            </a:extLst>
          </p:cNvPr>
          <p:cNvSpPr>
            <a:spLocks noGrp="1"/>
          </p:cNvSpPr>
          <p:nvPr>
            <p:ph type="pic" sz="quarter" idx="18"/>
          </p:nvPr>
        </p:nvSpPr>
        <p:spPr>
          <a:xfrm>
            <a:off x="715566"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7" name="Picture Placeholder 25">
            <a:extLst>
              <a:ext uri="{FF2B5EF4-FFF2-40B4-BE49-F238E27FC236}">
                <a16:creationId xmlns:a16="http://schemas.microsoft.com/office/drawing/2014/main" id="{FA03CA3E-4BD5-8E45-82D9-352CCFC8EB8D}"/>
              </a:ext>
            </a:extLst>
          </p:cNvPr>
          <p:cNvSpPr>
            <a:spLocks noGrp="1"/>
          </p:cNvSpPr>
          <p:nvPr>
            <p:ph type="pic" sz="quarter" idx="19"/>
          </p:nvPr>
        </p:nvSpPr>
        <p:spPr>
          <a:xfrm>
            <a:off x="2702264"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8" name="Picture Placeholder 25">
            <a:extLst>
              <a:ext uri="{FF2B5EF4-FFF2-40B4-BE49-F238E27FC236}">
                <a16:creationId xmlns:a16="http://schemas.microsoft.com/office/drawing/2014/main" id="{1700B5E9-F6A4-B943-8F3C-4A2C3B8546C6}"/>
              </a:ext>
            </a:extLst>
          </p:cNvPr>
          <p:cNvSpPr>
            <a:spLocks noGrp="1"/>
          </p:cNvSpPr>
          <p:nvPr>
            <p:ph type="pic" sz="quarter" idx="20"/>
          </p:nvPr>
        </p:nvSpPr>
        <p:spPr>
          <a:xfrm>
            <a:off x="4653613"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9" name="Picture Placeholder 25">
            <a:extLst>
              <a:ext uri="{FF2B5EF4-FFF2-40B4-BE49-F238E27FC236}">
                <a16:creationId xmlns:a16="http://schemas.microsoft.com/office/drawing/2014/main" id="{48954F1D-8160-8C47-962F-F3CB4D4447A3}"/>
              </a:ext>
            </a:extLst>
          </p:cNvPr>
          <p:cNvSpPr>
            <a:spLocks noGrp="1"/>
          </p:cNvSpPr>
          <p:nvPr>
            <p:ph type="pic" sz="quarter" idx="21"/>
          </p:nvPr>
        </p:nvSpPr>
        <p:spPr>
          <a:xfrm>
            <a:off x="6612031"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31" name="Text Placeholder 30">
            <a:extLst>
              <a:ext uri="{FF2B5EF4-FFF2-40B4-BE49-F238E27FC236}">
                <a16:creationId xmlns:a16="http://schemas.microsoft.com/office/drawing/2014/main" id="{44D9DBD4-566A-CC4B-A69F-61636C882EDC}"/>
              </a:ext>
            </a:extLst>
          </p:cNvPr>
          <p:cNvSpPr>
            <a:spLocks noGrp="1"/>
          </p:cNvSpPr>
          <p:nvPr>
            <p:ph type="body" sz="quarter" idx="22"/>
          </p:nvPr>
        </p:nvSpPr>
        <p:spPr>
          <a:xfrm>
            <a:off x="715566"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2" name="Text Placeholder 30">
            <a:extLst>
              <a:ext uri="{FF2B5EF4-FFF2-40B4-BE49-F238E27FC236}">
                <a16:creationId xmlns:a16="http://schemas.microsoft.com/office/drawing/2014/main" id="{59F9CF6F-4A15-3846-AF64-A9EE12763640}"/>
              </a:ext>
            </a:extLst>
          </p:cNvPr>
          <p:cNvSpPr>
            <a:spLocks noGrp="1"/>
          </p:cNvSpPr>
          <p:nvPr>
            <p:ph type="body" sz="quarter" idx="23"/>
          </p:nvPr>
        </p:nvSpPr>
        <p:spPr>
          <a:xfrm>
            <a:off x="2709335"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3" name="Text Placeholder 30">
            <a:extLst>
              <a:ext uri="{FF2B5EF4-FFF2-40B4-BE49-F238E27FC236}">
                <a16:creationId xmlns:a16="http://schemas.microsoft.com/office/drawing/2014/main" id="{EDD7A48F-DD46-0444-AA58-25A2B77A4634}"/>
              </a:ext>
            </a:extLst>
          </p:cNvPr>
          <p:cNvSpPr>
            <a:spLocks noGrp="1"/>
          </p:cNvSpPr>
          <p:nvPr>
            <p:ph type="body" sz="quarter" idx="24"/>
          </p:nvPr>
        </p:nvSpPr>
        <p:spPr>
          <a:xfrm>
            <a:off x="4653613"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4" name="Text Placeholder 30">
            <a:extLst>
              <a:ext uri="{FF2B5EF4-FFF2-40B4-BE49-F238E27FC236}">
                <a16:creationId xmlns:a16="http://schemas.microsoft.com/office/drawing/2014/main" id="{C9A370C3-FBA6-A540-98FE-6BFA8E775DDA}"/>
              </a:ext>
            </a:extLst>
          </p:cNvPr>
          <p:cNvSpPr>
            <a:spLocks noGrp="1"/>
          </p:cNvSpPr>
          <p:nvPr>
            <p:ph type="body" sz="quarter" idx="25"/>
          </p:nvPr>
        </p:nvSpPr>
        <p:spPr>
          <a:xfrm>
            <a:off x="6633242"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Tree>
    <p:extLst>
      <p:ext uri="{BB962C8B-B14F-4D97-AF65-F5344CB8AC3E}">
        <p14:creationId xmlns:p14="http://schemas.microsoft.com/office/powerpoint/2010/main" val="167342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FC95F7-DA4A-4CDA-9E9D-485A16A3F71D}" type="datetime1">
              <a:rPr lang="it-IT" smtClean="0"/>
              <a:t>26/01/2023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79DE0-A299-4E84-AD13-19D233C340D2}" type="slidenum">
              <a:rPr lang="it-IT" smtClean="0"/>
              <a:t>‹N›</a:t>
            </a:fld>
            <a:endParaRPr lang="it-IT"/>
          </a:p>
        </p:txBody>
      </p:sp>
    </p:spTree>
    <p:extLst>
      <p:ext uri="{BB962C8B-B14F-4D97-AF65-F5344CB8AC3E}">
        <p14:creationId xmlns:p14="http://schemas.microsoft.com/office/powerpoint/2010/main" val="343859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defRPr sz="3200">
                <a:solidFill>
                  <a:schemeClr val="accent1">
                    <a:lumMod val="75000"/>
                  </a:schemeClr>
                </a:solidFill>
              </a:defRPr>
            </a:lvl1p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7B51EA4B-8501-4964-80A7-B56C20912EA0}" type="datetime1">
              <a:rPr lang="it-IT" smtClean="0"/>
              <a:pPr/>
              <a:t>26/01/2023</a:t>
            </a:fld>
            <a:endParaRPr lang="it-IT"/>
          </a:p>
        </p:txBody>
      </p:sp>
      <p:sp>
        <p:nvSpPr>
          <p:cNvPr id="5" name="Segnaposto piè di pagina 4"/>
          <p:cNvSpPr>
            <a:spLocks noGrp="1"/>
          </p:cNvSpPr>
          <p:nvPr>
            <p:ph type="ftr" sz="quarter" idx="11"/>
          </p:nvPr>
        </p:nvSpPr>
        <p:spPr/>
        <p:txBody>
          <a:bodyPr/>
          <a:lstStyle/>
          <a:p>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30190"/>
            <a:ext cx="3496056" cy="438912"/>
          </a:xfrm>
          <a:prstGeom prst="rect">
            <a:avLst/>
          </a:prstGeom>
        </p:spPr>
      </p:pic>
      <p:sp>
        <p:nvSpPr>
          <p:cNvPr id="6" name="Segnaposto numero diapositiva 5"/>
          <p:cNvSpPr>
            <a:spLocks noGrp="1"/>
          </p:cNvSpPr>
          <p:nvPr>
            <p:ph type="sldNum" sz="quarter" idx="12"/>
          </p:nvPr>
        </p:nvSpPr>
        <p:spPr>
          <a:xfrm>
            <a:off x="6372200" y="6388677"/>
            <a:ext cx="2736304" cy="365125"/>
          </a:xfrm>
        </p:spPr>
        <p:txBody>
          <a:bodyPr/>
          <a:lstStyle>
            <a:lvl1pPr>
              <a:defRPr sz="1800" b="1">
                <a:solidFill>
                  <a:srgbClr val="0070C0"/>
                </a:solidFill>
                <a:latin typeface="Garamond" panose="02020404030301010803" pitchFamily="18" charset="0"/>
              </a:defRPr>
            </a:lvl1pPr>
          </a:lstStyle>
          <a:p>
            <a:fld id="{EACD30F4-857F-43CF-BEEB-A04C342E9790}" type="slidenum">
              <a:rPr lang="it-IT" smtClean="0"/>
              <a:pPr/>
              <a:t>‹N›</a:t>
            </a:fld>
            <a:endParaRPr lang="it-IT" dirty="0"/>
          </a:p>
        </p:txBody>
      </p:sp>
      <p:pic>
        <p:nvPicPr>
          <p:cNvPr id="8" name="Immagine 7">
            <a:extLst>
              <a:ext uri="{FF2B5EF4-FFF2-40B4-BE49-F238E27FC236}">
                <a16:creationId xmlns:a16="http://schemas.microsoft.com/office/drawing/2014/main" id="{30C0A81A-3EC3-5244-B86F-45017C41B115}"/>
              </a:ext>
            </a:extLst>
          </p:cNvPr>
          <p:cNvPicPr>
            <a:picLocks noChangeAspect="1"/>
          </p:cNvPicPr>
          <p:nvPr userDrawn="1"/>
        </p:nvPicPr>
        <p:blipFill>
          <a:blip r:embed="rId3" cstate="print"/>
          <a:stretch>
            <a:fillRect/>
          </a:stretch>
        </p:blipFill>
        <p:spPr>
          <a:xfrm>
            <a:off x="7188325" y="5013176"/>
            <a:ext cx="2160239" cy="2024348"/>
          </a:xfrm>
          <a:prstGeom prst="rect">
            <a:avLst/>
          </a:prstGeom>
        </p:spPr>
      </p:pic>
    </p:spTree>
    <p:extLst>
      <p:ext uri="{BB962C8B-B14F-4D97-AF65-F5344CB8AC3E}">
        <p14:creationId xmlns:p14="http://schemas.microsoft.com/office/powerpoint/2010/main" val="288675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87BF402-C49E-4C30-8E13-5FC413678240}" type="datetime1">
              <a:rPr lang="it-IT" smtClean="0"/>
              <a:pPr/>
              <a:t>26/01/2023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87529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52D5D2A-87D7-4BAE-A2B7-9C1E83EF94BD}" type="datetime1">
              <a:rPr lang="it-IT" smtClean="0"/>
              <a:pPr/>
              <a:t>26/01/2023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15439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9FDB251-7002-43C0-BFBB-CFB4436163A9}" type="datetime1">
              <a:rPr lang="it-IT" smtClean="0"/>
              <a:pPr/>
              <a:t>26/01/2023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100271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BF6E720-2DCF-4C06-824C-C87236F6B9D2}" type="datetime1">
              <a:rPr lang="it-IT" smtClean="0"/>
              <a:pPr/>
              <a:t>26/01/2023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68192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1D8C552-52A9-458A-9ED5-B5445A45341A}" type="datetime1">
              <a:rPr lang="it-IT" smtClean="0"/>
              <a:pPr/>
              <a:t>26/01/2023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66892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830F99-3C27-44CE-BC93-F380E7B85A74}" type="datetime1">
              <a:rPr lang="it-IT" smtClean="0"/>
              <a:pPr/>
              <a:t>26/01/2023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427979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7D9ABC5-4E3E-4467-BBCB-3A461E531349}" type="datetime1">
              <a:rPr lang="it-IT" smtClean="0"/>
              <a:pPr/>
              <a:t>26/01/2023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9334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9A5641-8992-4359-BB1D-642AD89023D8}" type="datetime1">
              <a:rPr lang="it-IT" smtClean="0"/>
              <a:pPr/>
              <a:t>26/01/2023</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CD30F4-857F-43CF-BEEB-A04C342E9790}" type="slidenum">
              <a:rPr lang="it-IT" smtClean="0"/>
              <a:pPr/>
              <a:t>‹N›</a:t>
            </a:fld>
            <a:endParaRPr lang="it-IT"/>
          </a:p>
        </p:txBody>
      </p:sp>
    </p:spTree>
    <p:extLst>
      <p:ext uri="{BB962C8B-B14F-4D97-AF65-F5344CB8AC3E}">
        <p14:creationId xmlns:p14="http://schemas.microsoft.com/office/powerpoint/2010/main" val="23637330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4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6B4CF2E-C567-DB4C-9A54-E79D3308645F}"/>
              </a:ext>
            </a:extLst>
          </p:cNvPr>
          <p:cNvSpPr>
            <a:spLocks noGrp="1"/>
          </p:cNvSpPr>
          <p:nvPr>
            <p:ph type="dt" sz="half" idx="2"/>
          </p:nvPr>
        </p:nvSpPr>
        <p:spPr>
          <a:xfrm>
            <a:off x="718178" y="5913438"/>
            <a:ext cx="803917" cy="944562"/>
          </a:xfrm>
          <a:prstGeom prst="rect">
            <a:avLst/>
          </a:prstGeom>
        </p:spPr>
        <p:txBody>
          <a:bodyPr vert="horz" lIns="91440" tIns="45720" rIns="91440" bIns="45720" rtlCol="0" anchor="ctr"/>
          <a:lstStyle>
            <a:lvl1pPr algn="l">
              <a:defRPr sz="600" b="0" i="0">
                <a:solidFill>
                  <a:schemeClr val="tx1">
                    <a:tint val="75000"/>
                  </a:schemeClr>
                </a:solidFill>
                <a:latin typeface="Trebuchet MS" panose="020B0703020202090204" pitchFamily="34" charset="0"/>
              </a:defRPr>
            </a:lvl1pPr>
          </a:lstStyle>
          <a:p>
            <a:fld id="{0760CB57-BEBD-974A-BE87-5C33B7B39080}" type="datetime1">
              <a:rPr lang="it-IT" smtClean="0"/>
              <a:pPr/>
              <a:t>26/01/2023</a:t>
            </a:fld>
            <a:endParaRPr lang="it-IT" dirty="0"/>
          </a:p>
        </p:txBody>
      </p:sp>
      <p:sp>
        <p:nvSpPr>
          <p:cNvPr id="5" name="Segnaposto piè di pagina 4">
            <a:extLst>
              <a:ext uri="{FF2B5EF4-FFF2-40B4-BE49-F238E27FC236}">
                <a16:creationId xmlns:a16="http://schemas.microsoft.com/office/drawing/2014/main" id="{AF890EAC-3DE5-B646-83D6-FA4B355661B1}"/>
              </a:ext>
            </a:extLst>
          </p:cNvPr>
          <p:cNvSpPr>
            <a:spLocks noGrp="1"/>
          </p:cNvSpPr>
          <p:nvPr>
            <p:ph type="ftr" sz="quarter" idx="3"/>
          </p:nvPr>
        </p:nvSpPr>
        <p:spPr>
          <a:xfrm>
            <a:off x="3047047" y="5913438"/>
            <a:ext cx="3049906" cy="936624"/>
          </a:xfrm>
          <a:prstGeom prst="rect">
            <a:avLst/>
          </a:prstGeom>
        </p:spPr>
        <p:txBody>
          <a:bodyPr vert="horz" lIns="91440" tIns="45720" rIns="91440" bIns="45720" rtlCol="0" anchor="ctr"/>
          <a:lstStyle>
            <a:lvl1pPr algn="ctr">
              <a:defRPr sz="600" b="0" i="0">
                <a:solidFill>
                  <a:schemeClr val="tx1">
                    <a:tint val="75000"/>
                  </a:schemeClr>
                </a:solidFill>
                <a:latin typeface="Trebuchet MS" panose="020B0703020202090204" pitchFamily="34" charset="0"/>
              </a:defRPr>
            </a:lvl1pPr>
          </a:lstStyle>
          <a:p>
            <a:r>
              <a:rPr lang="it-IT" dirty="0" err="1"/>
              <a:t>lorem</a:t>
            </a:r>
            <a:r>
              <a:rPr lang="it-IT" dirty="0"/>
              <a:t> </a:t>
            </a:r>
            <a:r>
              <a:rPr lang="it-IT" dirty="0" err="1"/>
              <a:t>ipsum</a:t>
            </a:r>
            <a:r>
              <a:rPr lang="it-IT" dirty="0"/>
              <a:t> </a:t>
            </a:r>
            <a:r>
              <a:rPr lang="it-IT" dirty="0" err="1"/>
              <a:t>dolor</a:t>
            </a:r>
            <a:r>
              <a:rPr lang="it-IT" dirty="0"/>
              <a:t> </a:t>
            </a:r>
            <a:r>
              <a:rPr lang="it-IT" dirty="0" err="1"/>
              <a:t>sit</a:t>
            </a:r>
            <a:endParaRPr lang="it-IT" dirty="0"/>
          </a:p>
        </p:txBody>
      </p:sp>
      <p:sp>
        <p:nvSpPr>
          <p:cNvPr id="6" name="Segnaposto numero diapositiva 5">
            <a:extLst>
              <a:ext uri="{FF2B5EF4-FFF2-40B4-BE49-F238E27FC236}">
                <a16:creationId xmlns:a16="http://schemas.microsoft.com/office/drawing/2014/main" id="{85AA541A-1E24-C24E-868F-FC268E7C8C84}"/>
              </a:ext>
            </a:extLst>
          </p:cNvPr>
          <p:cNvSpPr>
            <a:spLocks noGrp="1"/>
          </p:cNvSpPr>
          <p:nvPr>
            <p:ph type="sldNum" sz="quarter" idx="4"/>
          </p:nvPr>
        </p:nvSpPr>
        <p:spPr>
          <a:xfrm>
            <a:off x="6817989" y="5902939"/>
            <a:ext cx="803917" cy="947124"/>
          </a:xfrm>
          <a:prstGeom prst="rect">
            <a:avLst/>
          </a:prstGeom>
        </p:spPr>
        <p:txBody>
          <a:bodyPr vert="horz" lIns="91440" tIns="45720" rIns="91440" bIns="45720" rtlCol="0" anchor="ctr"/>
          <a:lstStyle>
            <a:lvl1pPr algn="r">
              <a:defRPr sz="600" b="0" i="0">
                <a:solidFill>
                  <a:schemeClr val="tx1">
                    <a:tint val="75000"/>
                  </a:schemeClr>
                </a:solidFill>
                <a:latin typeface="Trebuchet MS" panose="020B0703020202090204" pitchFamily="34" charset="0"/>
              </a:defRPr>
            </a:lvl1pPr>
          </a:lstStyle>
          <a:p>
            <a:fld id="{2969D02F-2A0F-F344-93B8-1F8D2BF5422F}" type="slidenum">
              <a:rPr lang="it-IT" smtClean="0"/>
              <a:pPr/>
              <a:t>‹N›</a:t>
            </a:fld>
            <a:endParaRPr lang="it-IT" dirty="0"/>
          </a:p>
        </p:txBody>
      </p:sp>
      <p:pic>
        <p:nvPicPr>
          <p:cNvPr id="7" name="Immagine 6">
            <a:extLst>
              <a:ext uri="{FF2B5EF4-FFF2-40B4-BE49-F238E27FC236}">
                <a16:creationId xmlns:a16="http://schemas.microsoft.com/office/drawing/2014/main" id="{30C0A81A-3EC3-5244-B86F-45017C41B115}"/>
              </a:ext>
            </a:extLst>
          </p:cNvPr>
          <p:cNvPicPr>
            <a:picLocks noChangeAspect="1"/>
          </p:cNvPicPr>
          <p:nvPr userDrawn="1"/>
        </p:nvPicPr>
        <p:blipFill>
          <a:blip r:embed="rId8"/>
          <a:stretch>
            <a:fillRect/>
          </a:stretch>
        </p:blipFill>
        <p:spPr>
          <a:xfrm>
            <a:off x="7621906" y="4464422"/>
            <a:ext cx="1676047" cy="2600412"/>
          </a:xfrm>
          <a:prstGeom prst="rect">
            <a:avLst/>
          </a:prstGeom>
        </p:spPr>
      </p:pic>
      <p:pic>
        <p:nvPicPr>
          <p:cNvPr id="3" name="Picture 2">
            <a:extLst>
              <a:ext uri="{FF2B5EF4-FFF2-40B4-BE49-F238E27FC236}">
                <a16:creationId xmlns:a16="http://schemas.microsoft.com/office/drawing/2014/main" id="{1455B80C-97DB-9B4B-8C48-AEA238D7237F}"/>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710804" y="944563"/>
            <a:ext cx="2281499" cy="360000"/>
          </a:xfrm>
          <a:prstGeom prst="rect">
            <a:avLst/>
          </a:prstGeom>
        </p:spPr>
      </p:pic>
    </p:spTree>
    <p:extLst>
      <p:ext uri="{BB962C8B-B14F-4D97-AF65-F5344CB8AC3E}">
        <p14:creationId xmlns:p14="http://schemas.microsoft.com/office/powerpoint/2010/main" val="344188674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50" r:id="rId6"/>
  </p:sldLayoutIdLst>
  <p:hf hdr="0"/>
  <p:txStyles>
    <p:titleStyle>
      <a:lvl1pPr algn="l" defTabSz="685800" rtl="0" eaLnBrk="1" latinLnBrk="0" hangingPunct="1">
        <a:lnSpc>
          <a:spcPct val="90000"/>
        </a:lnSpc>
        <a:spcBef>
          <a:spcPct val="0"/>
        </a:spcBef>
        <a:buNone/>
        <a:defRPr sz="3000" b="0" i="0" kern="1200">
          <a:solidFill>
            <a:schemeClr val="tx1"/>
          </a:solidFill>
          <a:latin typeface="Gotham Book" panose="02000604040000020004"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0" i="0" kern="1200">
          <a:solidFill>
            <a:schemeClr val="tx1"/>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597">
          <p15:clr>
            <a:srgbClr val="F26B43"/>
          </p15:clr>
        </p15:guide>
        <p15:guide id="3" orient="horz" pos="2160">
          <p15:clr>
            <a:srgbClr val="F26B43"/>
          </p15:clr>
        </p15:guide>
        <p15:guide id="4" orient="horz" pos="595">
          <p15:clr>
            <a:srgbClr val="F26B43"/>
          </p15:clr>
        </p15:guide>
        <p15:guide id="5" orient="horz">
          <p15:clr>
            <a:srgbClr val="F26B43"/>
          </p15:clr>
        </p15:guide>
        <p15:guide id="6">
          <p15:clr>
            <a:srgbClr val="F26B43"/>
          </p15:clr>
        </p15:guide>
        <p15:guide id="7" orient="horz" pos="3725">
          <p15:clr>
            <a:srgbClr val="F26B43"/>
          </p15:clr>
        </p15:guide>
        <p15:guide id="8" orient="horz" pos="4315">
          <p15:clr>
            <a:srgbClr val="F26B43"/>
          </p15:clr>
        </p15:guide>
        <p15:guide id="9" pos="7083">
          <p15:clr>
            <a:srgbClr val="F26B43"/>
          </p15:clr>
        </p15:guide>
        <p15:guide id="10" orient="horz" pos="845">
          <p15:clr>
            <a:srgbClr val="F26B43"/>
          </p15:clr>
        </p15:guide>
        <p15:guide id="11" orient="horz" pos="3453">
          <p15:clr>
            <a:srgbClr val="F26B43"/>
          </p15:clr>
        </p15:guide>
        <p15:guide id="12" orient="horz" pos="2818">
          <p15:clr>
            <a:srgbClr val="F26B43"/>
          </p15:clr>
        </p15:guide>
        <p15:guide id="13" pos="3908">
          <p15:clr>
            <a:srgbClr val="F26B43"/>
          </p15:clr>
        </p15:guide>
        <p15:guide id="14"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settiegatti.eu/info/norme/statali/2010_0104.htm#026" TargetMode="External"/><Relationship Id="rId2" Type="http://schemas.openxmlformats.org/officeDocument/2006/relationships/hyperlink" Target="https://www.bosettiegatti.eu/info/norme/statali/2010_0104.htm#12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nticorruzione.it/documents/91439/a1db4646-56b2-3218-cc9a-6d3c70680c7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2608" y="1280886"/>
            <a:ext cx="7298784" cy="983857"/>
          </a:xfrm>
        </p:spPr>
        <p:txBody>
          <a:bodyPr>
            <a:normAutofit fontScale="25000" lnSpcReduction="20000"/>
          </a:bodyPr>
          <a:lstStyle/>
          <a:p>
            <a:pPr marL="0" indent="0">
              <a:buNone/>
            </a:pPr>
            <a:endParaRPr lang="it-IT" sz="1800" dirty="0"/>
          </a:p>
          <a:p>
            <a:pPr marL="114300" indent="0" algn="ctr">
              <a:buNone/>
            </a:pPr>
            <a:r>
              <a:rPr lang="it-IT" sz="9600" b="1" i="1" dirty="0">
                <a:solidFill>
                  <a:schemeClr val="accent1"/>
                </a:solidFill>
                <a:effectLst>
                  <a:outerShdw blurRad="38100" dist="38100" dir="2700000" algn="tl">
                    <a:srgbClr val="000000">
                      <a:alpha val="43137"/>
                    </a:srgbClr>
                  </a:outerShdw>
                </a:effectLst>
                <a:latin typeface="Trebuchet MS" panose="020B0603020202020204" pitchFamily="34" charset="0"/>
              </a:rPr>
              <a:t>Alternative Dispute Resolution - ADR </a:t>
            </a:r>
          </a:p>
          <a:p>
            <a:pPr marL="114300" indent="0" algn="ctr">
              <a:buNone/>
            </a:pPr>
            <a:r>
              <a:rPr lang="it-IT" sz="9600" dirty="0">
                <a:solidFill>
                  <a:schemeClr val="accent1"/>
                </a:solidFill>
                <a:latin typeface="Trebuchet MS" panose="020B0603020202020204" pitchFamily="34" charset="0"/>
              </a:rPr>
              <a:t>nel Codice dei Contratti Pubblici </a:t>
            </a:r>
          </a:p>
          <a:p>
            <a:pPr marL="114300" indent="0" algn="ctr">
              <a:buNone/>
            </a:pPr>
            <a:r>
              <a:rPr lang="it-IT" sz="4900" dirty="0">
                <a:solidFill>
                  <a:schemeClr val="accent1"/>
                </a:solidFill>
                <a:latin typeface="Trebuchet MS" panose="020B0603020202020204" pitchFamily="34" charset="0"/>
              </a:rPr>
              <a:t>(art. 205-211 d.lgs. 50/2016)</a:t>
            </a:r>
            <a:endParaRPr lang="it-IT" sz="19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a:t>
            </a:fld>
            <a:endParaRPr lang="it-IT" sz="1400">
              <a:solidFill>
                <a:schemeClr val="tx1"/>
              </a:solidFill>
            </a:endParaRPr>
          </a:p>
        </p:txBody>
      </p:sp>
      <p:sp>
        <p:nvSpPr>
          <p:cNvPr id="5" name="Segnaposto contenuto 2"/>
          <p:cNvSpPr txBox="1">
            <a:spLocks/>
          </p:cNvSpPr>
          <p:nvPr/>
        </p:nvSpPr>
        <p:spPr>
          <a:xfrm>
            <a:off x="776928" y="2060847"/>
            <a:ext cx="7781488" cy="4377046"/>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it-IT" sz="1800" dirty="0"/>
          </a:p>
          <a:p>
            <a:pPr marL="114300" indent="0" algn="just">
              <a:buNone/>
            </a:pPr>
            <a:r>
              <a:rPr lang="it-IT" sz="1800" dirty="0">
                <a:latin typeface="Trebuchet MS" panose="020B0603020202020204" pitchFamily="34" charset="0"/>
              </a:rPr>
              <a:t>- La lett. </a:t>
            </a:r>
            <a:r>
              <a:rPr lang="it-IT" sz="1800" i="1" dirty="0" err="1">
                <a:latin typeface="Trebuchet MS" panose="020B0603020202020204" pitchFamily="34" charset="0"/>
              </a:rPr>
              <a:t>aaa</a:t>
            </a:r>
            <a:r>
              <a:rPr lang="it-IT" sz="1800" dirty="0">
                <a:latin typeface="Trebuchet MS" panose="020B0603020202020204" pitchFamily="34" charset="0"/>
              </a:rPr>
              <a:t>), l. n. delega 11/2016 individuava tra i criteri e principi guida del Codice del 2016 la </a:t>
            </a:r>
            <a:r>
              <a:rPr lang="it-IT" sz="1800" spc="300" dirty="0">
                <a:latin typeface="Trebuchet MS" panose="020B0603020202020204" pitchFamily="34" charset="0"/>
              </a:rPr>
              <a:t>“</a:t>
            </a:r>
            <a:r>
              <a:rPr lang="it-IT" sz="2400" b="1" i="1" spc="300" dirty="0">
                <a:latin typeface="Trebuchet MS" panose="020B0603020202020204" pitchFamily="34" charset="0"/>
              </a:rPr>
              <a:t>razionalizzazione dei metodi di risoluzione delle controversie alternativi al rimedio giurisdizionale</a:t>
            </a:r>
            <a:r>
              <a:rPr lang="it-IT" sz="1800" i="1" spc="300" dirty="0">
                <a:latin typeface="Trebuchet MS" panose="020B0603020202020204" pitchFamily="34" charset="0"/>
              </a:rPr>
              <a:t>, </a:t>
            </a:r>
            <a:r>
              <a:rPr lang="it-IT" sz="1800" i="1" dirty="0">
                <a:latin typeface="Trebuchet MS" panose="020B0603020202020204" pitchFamily="34" charset="0"/>
              </a:rPr>
              <a:t>anche in materia di esecuzione del contratto, disciplinando il ricorso alle procedure arbitrali al fine di escludere il ricorso a procedure diverse da quelle amministrative, garantire la trasparenza, la celerità e l’economicità e assicurare il possesso dei requisiti di integrità, imparzialità e responsabilità degli arbitri e degli eventuali ausiliari</a:t>
            </a:r>
            <a:r>
              <a:rPr lang="it-IT" sz="1800" dirty="0">
                <a:latin typeface="Trebuchet MS" panose="020B0603020202020204" pitchFamily="34" charset="0"/>
              </a:rPr>
              <a:t>”.</a:t>
            </a:r>
          </a:p>
          <a:p>
            <a:pPr marL="114300" indent="0" algn="just">
              <a:buNone/>
            </a:pPr>
            <a:endParaRPr lang="it-IT" sz="1800" dirty="0">
              <a:latin typeface="Trebuchet MS" panose="020B0603020202020204" pitchFamily="34" charset="0"/>
            </a:endParaRPr>
          </a:p>
          <a:p>
            <a:pPr marL="400050" indent="-285750" algn="just">
              <a:buFontTx/>
              <a:buChar char="-"/>
            </a:pPr>
            <a:r>
              <a:rPr lang="it-IT" sz="1800" dirty="0">
                <a:latin typeface="Trebuchet MS" panose="020B0603020202020204" pitchFamily="34" charset="0"/>
              </a:rPr>
              <a:t>Tali istituti dovranno essere rafforzati nel nuovo Codice, dal momento che la legge delega n. 78/2022 prevede, tra i principi e i criteri direttivi: </a:t>
            </a:r>
          </a:p>
          <a:p>
            <a:pPr marL="114300" indent="0" algn="just">
              <a:buNone/>
            </a:pPr>
            <a:r>
              <a:rPr lang="it-IT" sz="1800" dirty="0">
                <a:latin typeface="Trebuchet MS" panose="020B0603020202020204" pitchFamily="34" charset="0"/>
              </a:rPr>
              <a:t>«</a:t>
            </a:r>
            <a:r>
              <a:rPr lang="it-IT" sz="1800" b="1" i="1" dirty="0" err="1">
                <a:latin typeface="Trebuchet MS" panose="020B0603020202020204" pitchFamily="34" charset="0"/>
              </a:rPr>
              <a:t>ll</a:t>
            </a:r>
            <a:r>
              <a:rPr lang="it-IT" sz="1800" b="1" i="1" dirty="0">
                <a:latin typeface="Trebuchet MS" panose="020B0603020202020204" pitchFamily="34" charset="0"/>
              </a:rPr>
              <a:t>) estensione e rafforzamento dei metodi di risoluzione delle controversie alternativi al rimedio giurisdizionale, anche in materia di esecuzione del contratto</a:t>
            </a:r>
            <a:r>
              <a:rPr lang="it-IT" sz="1800" dirty="0">
                <a:latin typeface="Trebuchet MS" panose="020B0603020202020204" pitchFamily="34" charset="0"/>
              </a:rPr>
              <a:t>».</a:t>
            </a:r>
          </a:p>
          <a:p>
            <a:pPr marL="114300" indent="0" algn="ctr">
              <a:buFont typeface="Arial" panose="020B0604020202020204" pitchFamily="34" charset="0"/>
              <a:buNone/>
            </a:pPr>
            <a:endParaRPr lang="it-IT" sz="1900" b="1" dirty="0">
              <a:latin typeface="Trebuchet MS" panose="020B0603020202020204" pitchFamily="34" charset="0"/>
            </a:endParaRPr>
          </a:p>
          <a:p>
            <a:pPr marL="114300" indent="0" algn="ctr">
              <a:buFont typeface="Arial" panose="020B0604020202020204" pitchFamily="34" charset="0"/>
              <a:buNone/>
            </a:pPr>
            <a:endParaRPr lang="it-IT" sz="1900" b="1" dirty="0">
              <a:latin typeface="Trebuchet MS" panose="020B0603020202020204" pitchFamily="34" charset="0"/>
            </a:endParaRPr>
          </a:p>
          <a:p>
            <a:pPr marL="114300" indent="0" algn="ctr">
              <a:buFont typeface="Arial" panose="020B0604020202020204" pitchFamily="34" charset="0"/>
              <a:buNone/>
            </a:pPr>
            <a:endParaRPr lang="it-IT" sz="1900" b="1" dirty="0">
              <a:latin typeface="Trebuchet MS" panose="020B0603020202020204" pitchFamily="34" charset="0"/>
            </a:endParaRPr>
          </a:p>
          <a:p>
            <a:pPr marL="114300" indent="0" algn="ctr">
              <a:buFont typeface="Arial" panose="020B0604020202020204" pitchFamily="34" charset="0"/>
              <a:buNone/>
            </a:pPr>
            <a:endParaRPr lang="it-IT" sz="1900" b="1" dirty="0">
              <a:latin typeface="Trebuchet MS" panose="020B0603020202020204" pitchFamily="34" charset="0"/>
            </a:endParaRPr>
          </a:p>
        </p:txBody>
      </p:sp>
      <p:pic>
        <p:nvPicPr>
          <p:cNvPr id="6" name="Immagine 5">
            <a:extLst>
              <a:ext uri="{FF2B5EF4-FFF2-40B4-BE49-F238E27FC236}">
                <a16:creationId xmlns:a16="http://schemas.microsoft.com/office/drawing/2014/main" id="{B4F6623E-8765-427D-9C8F-38F031E42337}"/>
              </a:ext>
            </a:extLst>
          </p:cNvPr>
          <p:cNvPicPr>
            <a:picLocks noChangeAspect="1"/>
          </p:cNvPicPr>
          <p:nvPr/>
        </p:nvPicPr>
        <p:blipFill>
          <a:blip r:embed="rId2"/>
          <a:stretch>
            <a:fillRect/>
          </a:stretch>
        </p:blipFill>
        <p:spPr>
          <a:xfrm>
            <a:off x="7958604" y="561496"/>
            <a:ext cx="816935" cy="719390"/>
          </a:xfrm>
          <a:prstGeom prst="rect">
            <a:avLst/>
          </a:prstGeom>
        </p:spPr>
      </p:pic>
    </p:spTree>
    <p:extLst>
      <p:ext uri="{BB962C8B-B14F-4D97-AF65-F5344CB8AC3E}">
        <p14:creationId xmlns:p14="http://schemas.microsoft.com/office/powerpoint/2010/main" val="403797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988839"/>
            <a:ext cx="8352928" cy="3880955"/>
          </a:xfrm>
        </p:spPr>
        <p:txBody>
          <a:bodyPr>
            <a:normAutofit fontScale="70000" lnSpcReduction="20000"/>
          </a:bodyPr>
          <a:lstStyle/>
          <a:p>
            <a:pPr marL="0" indent="0">
              <a:buNone/>
            </a:pPr>
            <a:endParaRPr lang="it-IT" sz="1800" dirty="0"/>
          </a:p>
          <a:p>
            <a:pPr marL="0" indent="0">
              <a:lnSpc>
                <a:spcPct val="100000"/>
              </a:lnSpc>
              <a:buNone/>
            </a:pPr>
            <a:r>
              <a:rPr lang="it-IT" sz="2600" dirty="0">
                <a:latin typeface="Trebuchet MS" panose="020B0603020202020204" pitchFamily="34" charset="0"/>
              </a:rPr>
              <a:t>E’ legittimato a presentare l’istanza di parere di precontenzioso l’organo di vertice della S.A. o del Soggetto Aggiudicatore, quale a titolo esemplificativo:</a:t>
            </a:r>
          </a:p>
          <a:p>
            <a:pPr>
              <a:lnSpc>
                <a:spcPct val="100000"/>
              </a:lnSpc>
            </a:pPr>
            <a:r>
              <a:rPr lang="it-IT" sz="2600" dirty="0">
                <a:latin typeface="Trebuchet MS" panose="020B0603020202020204" pitchFamily="34" charset="0"/>
              </a:rPr>
              <a:t>Ministeri: Ministro, Segretario Generale, Direttore Generale;</a:t>
            </a:r>
          </a:p>
          <a:p>
            <a:pPr>
              <a:lnSpc>
                <a:spcPct val="100000"/>
              </a:lnSpc>
            </a:pPr>
            <a:r>
              <a:rPr lang="it-IT" sz="2600" dirty="0">
                <a:latin typeface="Trebuchet MS" panose="020B0603020202020204" pitchFamily="34" charset="0"/>
              </a:rPr>
              <a:t>Enti Territoriali: Presidente della Giunta Regionale o Provinciale e Assessori, Sindaco e Assessori, Segretario Provinciale, Segretario Comunale, Segretario Generale, Direttore Generale;               </a:t>
            </a:r>
          </a:p>
          <a:p>
            <a:pPr>
              <a:lnSpc>
                <a:spcPct val="100000"/>
              </a:lnSpc>
            </a:pPr>
            <a:r>
              <a:rPr lang="it-IT" sz="2600" dirty="0">
                <a:latin typeface="Trebuchet MS" panose="020B0603020202020204" pitchFamily="34" charset="0"/>
              </a:rPr>
              <a:t>Università e altri istituti: Rettore, Preside, Direttore Amministrativo;</a:t>
            </a:r>
          </a:p>
          <a:p>
            <a:pPr>
              <a:lnSpc>
                <a:spcPct val="100000"/>
              </a:lnSpc>
            </a:pPr>
            <a:r>
              <a:rPr lang="it-IT" sz="2600" dirty="0">
                <a:latin typeface="Trebuchet MS" panose="020B0603020202020204" pitchFamily="34" charset="0"/>
              </a:rPr>
              <a:t>Altre Autorità indipendenti e Agenzie: Presidente e Segretario Generale; </a:t>
            </a:r>
          </a:p>
          <a:p>
            <a:pPr algn="just">
              <a:lnSpc>
                <a:spcPct val="100000"/>
              </a:lnSpc>
            </a:pPr>
            <a:r>
              <a:rPr lang="it-IT" sz="2600" dirty="0">
                <a:latin typeface="Trebuchet MS" panose="020B0603020202020204" pitchFamily="34" charset="0"/>
              </a:rPr>
              <a:t>Aziende Sanitarie: Direttore Generale, Direttore amministrativo;</a:t>
            </a:r>
          </a:p>
          <a:p>
            <a:pPr marL="0" indent="0" algn="just">
              <a:lnSpc>
                <a:spcPct val="100000"/>
              </a:lnSpc>
              <a:buNone/>
            </a:pPr>
            <a:endParaRPr lang="it-IT" sz="2600" b="1" dirty="0">
              <a:latin typeface="Trebuchet MS" panose="020B0603020202020204" pitchFamily="34" charset="0"/>
            </a:endParaRPr>
          </a:p>
          <a:p>
            <a:pPr marL="0" indent="0" algn="just">
              <a:lnSpc>
                <a:spcPct val="100000"/>
              </a:lnSpc>
              <a:buNone/>
            </a:pPr>
            <a:r>
              <a:rPr lang="it-IT" sz="2600" b="1" dirty="0">
                <a:latin typeface="Trebuchet MS" panose="020B0603020202020204" pitchFamily="34" charset="0"/>
              </a:rPr>
              <a:t>Privati: </a:t>
            </a:r>
            <a:r>
              <a:rPr lang="it-IT" sz="2600" dirty="0">
                <a:latin typeface="Trebuchet MS" panose="020B0603020202020204" pitchFamily="34" charset="0"/>
              </a:rPr>
              <a:t>legale rappresentante dell’operatore economico</a:t>
            </a:r>
          </a:p>
          <a:p>
            <a:pPr marL="0" indent="0" defTabSz="720000">
              <a:buNone/>
            </a:pPr>
            <a:endParaRPr lang="it-IT"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10</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3600" i="1" dirty="0">
                <a:latin typeface="Trebuchet MS" panose="020B0603020202020204" pitchFamily="34" charset="0"/>
              </a:rPr>
              <a:t>Chi</a:t>
            </a:r>
            <a:r>
              <a:rPr lang="it-IT" sz="2600" i="1" dirty="0">
                <a:latin typeface="Trebuchet MS" panose="020B0603020202020204" pitchFamily="34" charset="0"/>
              </a:rPr>
              <a:t> può chiedere un parere di precontenzioso (art. 3 co. 2 Regolamento ANAC) - FAQ</a:t>
            </a:r>
            <a:endParaRPr lang="it-IT" sz="2600" i="1" dirty="0"/>
          </a:p>
        </p:txBody>
      </p:sp>
      <p:pic>
        <p:nvPicPr>
          <p:cNvPr id="2" name="Immagine 1">
            <a:extLst>
              <a:ext uri="{FF2B5EF4-FFF2-40B4-BE49-F238E27FC236}">
                <a16:creationId xmlns:a16="http://schemas.microsoft.com/office/drawing/2014/main" id="{6C47D411-26AC-40E0-A380-42A528E772CB}"/>
              </a:ext>
            </a:extLst>
          </p:cNvPr>
          <p:cNvPicPr>
            <a:picLocks noChangeAspect="1"/>
          </p:cNvPicPr>
          <p:nvPr/>
        </p:nvPicPr>
        <p:blipFill>
          <a:blip r:embed="rId2"/>
          <a:stretch>
            <a:fillRect/>
          </a:stretch>
        </p:blipFill>
        <p:spPr>
          <a:xfrm>
            <a:off x="7884368" y="215383"/>
            <a:ext cx="816935" cy="719390"/>
          </a:xfrm>
          <a:prstGeom prst="rect">
            <a:avLst/>
          </a:prstGeom>
        </p:spPr>
      </p:pic>
    </p:spTree>
    <p:extLst>
      <p:ext uri="{BB962C8B-B14F-4D97-AF65-F5344CB8AC3E}">
        <p14:creationId xmlns:p14="http://schemas.microsoft.com/office/powerpoint/2010/main" val="96250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0604C-05D1-4DE6-9A0F-4CD203748BD3}"/>
              </a:ext>
            </a:extLst>
          </p:cNvPr>
          <p:cNvSpPr>
            <a:spLocks noGrp="1"/>
          </p:cNvSpPr>
          <p:nvPr>
            <p:ph type="title"/>
          </p:nvPr>
        </p:nvSpPr>
        <p:spPr>
          <a:xfrm>
            <a:off x="628650" y="764704"/>
            <a:ext cx="7886700" cy="1325563"/>
          </a:xfrm>
        </p:spPr>
        <p:txBody>
          <a:bodyPr>
            <a:normAutofit fontScale="90000"/>
          </a:bodyPr>
          <a:lstStyle/>
          <a:p>
            <a:r>
              <a:rPr lang="it-IT" dirty="0"/>
              <a:t>Anche enti esponenziali/ associazioni categoria </a:t>
            </a:r>
            <a:br>
              <a:rPr lang="it-IT" dirty="0"/>
            </a:br>
            <a:r>
              <a:rPr lang="it-IT" dirty="0"/>
              <a:t>(Delibera 195/2019)</a:t>
            </a:r>
            <a:br>
              <a:rPr lang="it-IT" dirty="0"/>
            </a:br>
            <a:endParaRPr lang="it-IT" dirty="0"/>
          </a:p>
        </p:txBody>
      </p:sp>
      <p:sp>
        <p:nvSpPr>
          <p:cNvPr id="3" name="Segnaposto contenuto 2">
            <a:extLst>
              <a:ext uri="{FF2B5EF4-FFF2-40B4-BE49-F238E27FC236}">
                <a16:creationId xmlns:a16="http://schemas.microsoft.com/office/drawing/2014/main" id="{E8831728-D38A-4008-BC4E-F4B3305D1533}"/>
              </a:ext>
            </a:extLst>
          </p:cNvPr>
          <p:cNvSpPr>
            <a:spLocks noGrp="1"/>
          </p:cNvSpPr>
          <p:nvPr>
            <p:ph idx="1"/>
          </p:nvPr>
        </p:nvSpPr>
        <p:spPr/>
        <p:txBody>
          <a:bodyPr/>
          <a:lstStyle/>
          <a:p>
            <a:pPr algn="just"/>
            <a:r>
              <a:rPr lang="it-IT" dirty="0"/>
              <a:t>L’Anac, con Delibera n. 195 del 13 marzo 2019, ha chiarito che la legittimazione alla presentazione delle istanze di precontenzioso da parte delle </a:t>
            </a:r>
            <a:r>
              <a:rPr lang="it-IT" sz="2400" dirty="0">
                <a:solidFill>
                  <a:schemeClr val="accent1"/>
                </a:solidFill>
              </a:rPr>
              <a:t>associazioni di categoria </a:t>
            </a:r>
            <a:r>
              <a:rPr lang="it-IT" dirty="0"/>
              <a:t>“</a:t>
            </a:r>
            <a:r>
              <a:rPr lang="it-IT" i="1" dirty="0"/>
              <a:t>è ammessa nei limiti della legittimazione delle associazioni medesime a impugnare atti concernenti i singoli associati, ovvero solo ove gli stessi concretizzino anche una lesione dell’interesse collettivo tutelato da tali associazioni; condizione, quest’ultima, che è onere dei soggetti istanti comprovare puntualmente a pena di inammissibilità. Resta ferma, in ogni caso la possibilità, per tutte le associazioni di categoria, di attivare un intervento di vigilanza dell’Autorità, realizzabile anche attraverso l’esercizio dei poteri di cui all’art. 211, commi 1-bis e 1-ter, del Codice</a:t>
            </a:r>
            <a:r>
              <a:rPr lang="it-IT" dirty="0"/>
              <a:t>”.</a:t>
            </a:r>
          </a:p>
        </p:txBody>
      </p:sp>
      <p:sp>
        <p:nvSpPr>
          <p:cNvPr id="4" name="Segnaposto numero diapositiva 3">
            <a:extLst>
              <a:ext uri="{FF2B5EF4-FFF2-40B4-BE49-F238E27FC236}">
                <a16:creationId xmlns:a16="http://schemas.microsoft.com/office/drawing/2014/main" id="{C3F87194-0517-4D3C-B064-8071B3E258A2}"/>
              </a:ext>
            </a:extLst>
          </p:cNvPr>
          <p:cNvSpPr>
            <a:spLocks noGrp="1"/>
          </p:cNvSpPr>
          <p:nvPr>
            <p:ph type="sldNum" sz="quarter" idx="12"/>
          </p:nvPr>
        </p:nvSpPr>
        <p:spPr/>
        <p:txBody>
          <a:bodyPr/>
          <a:lstStyle/>
          <a:p>
            <a:fld id="{EACD30F4-857F-43CF-BEEB-A04C342E9790}" type="slidenum">
              <a:rPr lang="it-IT" smtClean="0"/>
              <a:pPr/>
              <a:t>11</a:t>
            </a:fld>
            <a:endParaRPr lang="it-IT" dirty="0"/>
          </a:p>
        </p:txBody>
      </p:sp>
    </p:spTree>
    <p:extLst>
      <p:ext uri="{BB962C8B-B14F-4D97-AF65-F5344CB8AC3E}">
        <p14:creationId xmlns:p14="http://schemas.microsoft.com/office/powerpoint/2010/main" val="50838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555F8-7AF2-49D2-BAD9-44D919026914}"/>
              </a:ext>
            </a:extLst>
          </p:cNvPr>
          <p:cNvSpPr>
            <a:spLocks noGrp="1"/>
          </p:cNvSpPr>
          <p:nvPr>
            <p:ph type="title"/>
          </p:nvPr>
        </p:nvSpPr>
        <p:spPr>
          <a:xfrm>
            <a:off x="628650" y="980728"/>
            <a:ext cx="7886700" cy="709961"/>
          </a:xfrm>
        </p:spPr>
        <p:txBody>
          <a:bodyPr>
            <a:normAutofit fontScale="90000"/>
          </a:bodyPr>
          <a:lstStyle/>
          <a:p>
            <a:r>
              <a:rPr lang="it-IT" dirty="0"/>
              <a:t>Esiste un ordine di trattazione delle istanze pervenute?</a:t>
            </a:r>
            <a:br>
              <a:rPr lang="it-IT" dirty="0"/>
            </a:br>
            <a:endParaRPr lang="it-IT" dirty="0"/>
          </a:p>
        </p:txBody>
      </p:sp>
      <p:sp>
        <p:nvSpPr>
          <p:cNvPr id="3" name="Segnaposto contenuto 2">
            <a:extLst>
              <a:ext uri="{FF2B5EF4-FFF2-40B4-BE49-F238E27FC236}">
                <a16:creationId xmlns:a16="http://schemas.microsoft.com/office/drawing/2014/main" id="{C05E02CA-0575-4DB7-92EA-5D60ACD95EB1}"/>
              </a:ext>
            </a:extLst>
          </p:cNvPr>
          <p:cNvSpPr>
            <a:spLocks noGrp="1"/>
          </p:cNvSpPr>
          <p:nvPr>
            <p:ph idx="1"/>
          </p:nvPr>
        </p:nvSpPr>
        <p:spPr/>
        <p:txBody>
          <a:bodyPr>
            <a:normAutofit lnSpcReduction="10000"/>
          </a:bodyPr>
          <a:lstStyle/>
          <a:p>
            <a:pPr marL="0" indent="0" algn="just">
              <a:buNone/>
            </a:pPr>
            <a:r>
              <a:rPr lang="it-IT" dirty="0"/>
              <a:t>Si, come previsto all’art. 6 del Regolamento per il rilascio di pareri di precontenzioso, nella trattazione delle istanze pervenute, salva diversa indicazione del Consiglio, viene data nell’ordine priorità:</a:t>
            </a:r>
          </a:p>
          <a:p>
            <a:pPr marL="0" indent="0" algn="just">
              <a:buNone/>
            </a:pPr>
            <a:r>
              <a:rPr lang="it-IT" dirty="0"/>
              <a:t>a) alle istanze con manifestazione di volontà di due o più parti di attenersi a quanto stabilito nel parere;</a:t>
            </a:r>
          </a:p>
          <a:p>
            <a:pPr marL="0" indent="0" algn="just">
              <a:buNone/>
            </a:pPr>
            <a:r>
              <a:rPr lang="it-IT" dirty="0"/>
              <a:t>b) </a:t>
            </a:r>
            <a:r>
              <a:rPr lang="it-IT" b="1" i="1" dirty="0"/>
              <a:t>alle istanze di parere non vincolante relative a fattispecie legittimanti il ricorso di cui all’art. 211, commi 1-bis e 1-ter del Codice; (novità della Delibera n. 528/2022)</a:t>
            </a:r>
          </a:p>
          <a:p>
            <a:pPr marL="0" indent="0" algn="just">
              <a:buNone/>
            </a:pPr>
            <a:r>
              <a:rPr lang="it-IT" dirty="0"/>
              <a:t>c) alle istanze presentate dalla Stazione appaltante;</a:t>
            </a:r>
          </a:p>
          <a:p>
            <a:pPr marL="0" indent="0" algn="just">
              <a:buNone/>
            </a:pPr>
            <a:r>
              <a:rPr lang="it-IT" dirty="0"/>
              <a:t>d) alle istanze che sottopongono questioni originali o di particolare impatto per il settore dei contratti pubblici;</a:t>
            </a:r>
          </a:p>
          <a:p>
            <a:pPr marL="0" indent="0" algn="just">
              <a:buNone/>
            </a:pPr>
            <a:r>
              <a:rPr lang="it-IT" dirty="0"/>
              <a:t>e) alle istanze concernenti appalti di importo superiore alla soglia comunitaria;</a:t>
            </a:r>
          </a:p>
          <a:p>
            <a:pPr marL="0" indent="0" algn="just">
              <a:buNone/>
            </a:pPr>
            <a:r>
              <a:rPr lang="it-IT" dirty="0"/>
              <a:t>f) alle istanze concernenti appalti di importo superiore a 40.000 euro.</a:t>
            </a:r>
          </a:p>
          <a:p>
            <a:endParaRPr lang="it-IT" dirty="0"/>
          </a:p>
        </p:txBody>
      </p:sp>
      <p:sp>
        <p:nvSpPr>
          <p:cNvPr id="4" name="Segnaposto numero diapositiva 3">
            <a:extLst>
              <a:ext uri="{FF2B5EF4-FFF2-40B4-BE49-F238E27FC236}">
                <a16:creationId xmlns:a16="http://schemas.microsoft.com/office/drawing/2014/main" id="{0764F344-21D0-4FE0-9688-A8B85C0968C3}"/>
              </a:ext>
            </a:extLst>
          </p:cNvPr>
          <p:cNvSpPr>
            <a:spLocks noGrp="1"/>
          </p:cNvSpPr>
          <p:nvPr>
            <p:ph type="sldNum" sz="quarter" idx="12"/>
          </p:nvPr>
        </p:nvSpPr>
        <p:spPr/>
        <p:txBody>
          <a:bodyPr/>
          <a:lstStyle/>
          <a:p>
            <a:fld id="{EACD30F4-857F-43CF-BEEB-A04C342E9790}" type="slidenum">
              <a:rPr lang="it-IT" smtClean="0"/>
              <a:pPr/>
              <a:t>12</a:t>
            </a:fld>
            <a:endParaRPr lang="it-IT" dirty="0"/>
          </a:p>
        </p:txBody>
      </p:sp>
      <p:pic>
        <p:nvPicPr>
          <p:cNvPr id="5" name="Immagine 4">
            <a:extLst>
              <a:ext uri="{FF2B5EF4-FFF2-40B4-BE49-F238E27FC236}">
                <a16:creationId xmlns:a16="http://schemas.microsoft.com/office/drawing/2014/main" id="{72998FB3-0EB2-4A76-8F4E-B85116286B0D}"/>
              </a:ext>
            </a:extLst>
          </p:cNvPr>
          <p:cNvPicPr>
            <a:picLocks noChangeAspect="1"/>
          </p:cNvPicPr>
          <p:nvPr/>
        </p:nvPicPr>
        <p:blipFill>
          <a:blip r:embed="rId2"/>
          <a:stretch>
            <a:fillRect/>
          </a:stretch>
        </p:blipFill>
        <p:spPr>
          <a:xfrm>
            <a:off x="7884368" y="409319"/>
            <a:ext cx="816935" cy="719390"/>
          </a:xfrm>
          <a:prstGeom prst="rect">
            <a:avLst/>
          </a:prstGeom>
        </p:spPr>
      </p:pic>
    </p:spTree>
    <p:extLst>
      <p:ext uri="{BB962C8B-B14F-4D97-AF65-F5344CB8AC3E}">
        <p14:creationId xmlns:p14="http://schemas.microsoft.com/office/powerpoint/2010/main" val="172744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9304C1-F443-460D-8368-2ACBCC00D2C0}"/>
              </a:ext>
            </a:extLst>
          </p:cNvPr>
          <p:cNvSpPr>
            <a:spLocks noGrp="1"/>
          </p:cNvSpPr>
          <p:nvPr>
            <p:ph idx="1"/>
          </p:nvPr>
        </p:nvSpPr>
        <p:spPr>
          <a:xfrm>
            <a:off x="628650" y="1412776"/>
            <a:ext cx="7886700" cy="4764187"/>
          </a:xfrm>
        </p:spPr>
        <p:txBody>
          <a:bodyPr/>
          <a:lstStyle/>
          <a:p>
            <a:pPr marL="0" indent="0" algn="just">
              <a:buNone/>
            </a:pPr>
            <a:endParaRPr lang="it-IT" sz="2400" dirty="0" smtClean="0">
              <a:solidFill>
                <a:schemeClr val="accent1"/>
              </a:solidFill>
            </a:endParaRPr>
          </a:p>
          <a:p>
            <a:pPr marL="0" indent="0" algn="just">
              <a:buNone/>
            </a:pPr>
            <a:endParaRPr lang="it-IT" sz="2400" dirty="0">
              <a:solidFill>
                <a:schemeClr val="accent1"/>
              </a:solidFill>
            </a:endParaRPr>
          </a:p>
          <a:p>
            <a:pPr marL="0" indent="0" algn="just">
              <a:buNone/>
            </a:pPr>
            <a:r>
              <a:rPr lang="it-IT" sz="2400" dirty="0" smtClean="0">
                <a:solidFill>
                  <a:schemeClr val="accent1"/>
                </a:solidFill>
              </a:rPr>
              <a:t>VINCOLATIVITA</a:t>
            </a:r>
            <a:r>
              <a:rPr lang="it-IT" sz="2400" dirty="0">
                <a:solidFill>
                  <a:schemeClr val="accent1"/>
                </a:solidFill>
              </a:rPr>
              <a:t>’ EVENTUALE E A GEOMETRIA VARIABILE</a:t>
            </a:r>
          </a:p>
          <a:p>
            <a:pPr algn="just"/>
            <a:r>
              <a:rPr lang="it-IT" dirty="0"/>
              <a:t>In caso di istanza di parere singola della stazione appaltante o della parte interessata il parere è non vincolante</a:t>
            </a:r>
          </a:p>
          <a:p>
            <a:pPr algn="just"/>
            <a:r>
              <a:rPr lang="it-IT" dirty="0"/>
              <a:t>In caso di istanza congiunta, se le parti esprimono la volontà di attenersi a quanto stabilito nel parere è vincolante per le parti che vi hanno acconsentito</a:t>
            </a:r>
          </a:p>
          <a:p>
            <a:pPr algn="just"/>
            <a:r>
              <a:rPr lang="it-IT" dirty="0"/>
              <a:t>In entrambi i casi il modulo con la richiesta di parere deve essere comunicato a tutti i soggetti interessati fornendone prova all’Autorità;</a:t>
            </a:r>
          </a:p>
          <a:p>
            <a:endParaRPr lang="it-IT" dirty="0"/>
          </a:p>
        </p:txBody>
      </p:sp>
      <p:sp>
        <p:nvSpPr>
          <p:cNvPr id="4" name="Segnaposto numero diapositiva 3">
            <a:extLst>
              <a:ext uri="{FF2B5EF4-FFF2-40B4-BE49-F238E27FC236}">
                <a16:creationId xmlns:a16="http://schemas.microsoft.com/office/drawing/2014/main" id="{A1D95F69-4F97-44AA-A181-992A896D8DE6}"/>
              </a:ext>
            </a:extLst>
          </p:cNvPr>
          <p:cNvSpPr>
            <a:spLocks noGrp="1"/>
          </p:cNvSpPr>
          <p:nvPr>
            <p:ph type="sldNum" sz="quarter" idx="12"/>
          </p:nvPr>
        </p:nvSpPr>
        <p:spPr/>
        <p:txBody>
          <a:bodyPr/>
          <a:lstStyle/>
          <a:p>
            <a:fld id="{EACD30F4-857F-43CF-BEEB-A04C342E9790}" type="slidenum">
              <a:rPr lang="it-IT" smtClean="0"/>
              <a:pPr/>
              <a:t>13</a:t>
            </a:fld>
            <a:endParaRPr lang="it-IT" dirty="0"/>
          </a:p>
        </p:txBody>
      </p:sp>
      <p:pic>
        <p:nvPicPr>
          <p:cNvPr id="5" name="Immagine 4">
            <a:extLst>
              <a:ext uri="{FF2B5EF4-FFF2-40B4-BE49-F238E27FC236}">
                <a16:creationId xmlns:a16="http://schemas.microsoft.com/office/drawing/2014/main" id="{DBCACE7E-2CA5-4A52-B899-4F2269D602E7}"/>
              </a:ext>
            </a:extLst>
          </p:cNvPr>
          <p:cNvPicPr>
            <a:picLocks noChangeAspect="1"/>
          </p:cNvPicPr>
          <p:nvPr/>
        </p:nvPicPr>
        <p:blipFill>
          <a:blip r:embed="rId2"/>
          <a:stretch>
            <a:fillRect/>
          </a:stretch>
        </p:blipFill>
        <p:spPr>
          <a:xfrm>
            <a:off x="7452320" y="548680"/>
            <a:ext cx="816935" cy="719390"/>
          </a:xfrm>
          <a:prstGeom prst="rect">
            <a:avLst/>
          </a:prstGeom>
        </p:spPr>
      </p:pic>
    </p:spTree>
    <p:extLst>
      <p:ext uri="{BB962C8B-B14F-4D97-AF65-F5344CB8AC3E}">
        <p14:creationId xmlns:p14="http://schemas.microsoft.com/office/powerpoint/2010/main" val="63381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8E768-C611-4CA5-8914-E07D4F5542C5}"/>
              </a:ext>
            </a:extLst>
          </p:cNvPr>
          <p:cNvSpPr>
            <a:spLocks noGrp="1"/>
          </p:cNvSpPr>
          <p:nvPr>
            <p:ph type="title"/>
          </p:nvPr>
        </p:nvSpPr>
        <p:spPr>
          <a:xfrm>
            <a:off x="628650" y="980728"/>
            <a:ext cx="7886700" cy="709961"/>
          </a:xfrm>
        </p:spPr>
        <p:txBody>
          <a:bodyPr/>
          <a:lstStyle/>
          <a:p>
            <a:pPr algn="ctr"/>
            <a:r>
              <a:rPr lang="it-IT" dirty="0"/>
              <a:t>Precisazioni sulla «vincolatività»</a:t>
            </a:r>
          </a:p>
        </p:txBody>
      </p:sp>
      <p:sp>
        <p:nvSpPr>
          <p:cNvPr id="3" name="Segnaposto contenuto 2">
            <a:extLst>
              <a:ext uri="{FF2B5EF4-FFF2-40B4-BE49-F238E27FC236}">
                <a16:creationId xmlns:a16="http://schemas.microsoft.com/office/drawing/2014/main" id="{785FF945-21CB-4A09-B41E-7221DB34873F}"/>
              </a:ext>
            </a:extLst>
          </p:cNvPr>
          <p:cNvSpPr>
            <a:spLocks noGrp="1"/>
          </p:cNvSpPr>
          <p:nvPr>
            <p:ph idx="1"/>
          </p:nvPr>
        </p:nvSpPr>
        <p:spPr/>
        <p:txBody>
          <a:bodyPr>
            <a:normAutofit lnSpcReduction="10000"/>
          </a:bodyPr>
          <a:lstStyle/>
          <a:p>
            <a:pPr algn="just"/>
            <a:r>
              <a:rPr lang="it-IT" dirty="0"/>
              <a:t>L’efficacia vincolante del parere presuppone sempre la manifestazione di volontà di </a:t>
            </a:r>
            <a:r>
              <a:rPr lang="it-IT" dirty="0">
                <a:solidFill>
                  <a:schemeClr val="accent1"/>
                </a:solidFill>
              </a:rPr>
              <a:t>almeno due “parti” del rapporto sostanziale </a:t>
            </a:r>
            <a:r>
              <a:rPr lang="it-IT" dirty="0"/>
              <a:t>e che una di queste sia la stazione appaltante (LIPARI).</a:t>
            </a:r>
          </a:p>
          <a:p>
            <a:pPr algn="just"/>
            <a:r>
              <a:rPr lang="it-IT" dirty="0"/>
              <a:t>Deve trattarsi di due soggetti tra cui è sorta la “questione controversa”, titolari cioè di posizioni giuridiche confliggenti e non convergenti (ad esempio, l’istanza presentata congiuntamente da due operatori titolari del medesimo interesse, perché esclusi dalla gara per analoghe ragioni, non viene considerata congiunta in assenza dell’adesione della stazione appaltante, il cui interesse sarà quello di difendere la legittimità di entrambe le esclusioni).</a:t>
            </a:r>
          </a:p>
          <a:p>
            <a:pPr algn="just"/>
            <a:r>
              <a:rPr lang="it-IT" dirty="0"/>
              <a:t>La vincolatività del parere congiunto è stata definita “</a:t>
            </a:r>
            <a:r>
              <a:rPr lang="it-IT" dirty="0">
                <a:solidFill>
                  <a:schemeClr val="accent1"/>
                </a:solidFill>
              </a:rPr>
              <a:t>a geometria variabile</a:t>
            </a:r>
            <a:r>
              <a:rPr lang="it-IT" dirty="0"/>
              <a:t>” (DE NICTOLIS), in quanto l’effetto vincolante si produce nei confronti delle sole parti che vi abbiano preventivamente acconsentito. È, dunque, possibile che il parere non sia vincolante nei confronti di tutte le parti tra cui sorge il pre-contenzioso. </a:t>
            </a:r>
          </a:p>
          <a:p>
            <a:pPr marL="0" indent="0">
              <a:buNone/>
            </a:pPr>
            <a:endParaRPr lang="it-IT" dirty="0"/>
          </a:p>
        </p:txBody>
      </p:sp>
      <p:sp>
        <p:nvSpPr>
          <p:cNvPr id="4" name="Segnaposto numero diapositiva 3">
            <a:extLst>
              <a:ext uri="{FF2B5EF4-FFF2-40B4-BE49-F238E27FC236}">
                <a16:creationId xmlns:a16="http://schemas.microsoft.com/office/drawing/2014/main" id="{37F562FE-89F2-4FB5-AC61-F1560B62C2EA}"/>
              </a:ext>
            </a:extLst>
          </p:cNvPr>
          <p:cNvSpPr>
            <a:spLocks noGrp="1"/>
          </p:cNvSpPr>
          <p:nvPr>
            <p:ph type="sldNum" sz="quarter" idx="12"/>
          </p:nvPr>
        </p:nvSpPr>
        <p:spPr/>
        <p:txBody>
          <a:bodyPr/>
          <a:lstStyle/>
          <a:p>
            <a:fld id="{EACD30F4-857F-43CF-BEEB-A04C342E9790}" type="slidenum">
              <a:rPr lang="it-IT" smtClean="0"/>
              <a:pPr/>
              <a:t>14</a:t>
            </a:fld>
            <a:endParaRPr lang="it-IT" dirty="0"/>
          </a:p>
        </p:txBody>
      </p:sp>
    </p:spTree>
    <p:extLst>
      <p:ext uri="{BB962C8B-B14F-4D97-AF65-F5344CB8AC3E}">
        <p14:creationId xmlns:p14="http://schemas.microsoft.com/office/powerpoint/2010/main" val="356715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6E7D0-6EBB-471E-893B-8E5FCB90AE9A}"/>
              </a:ext>
            </a:extLst>
          </p:cNvPr>
          <p:cNvSpPr>
            <a:spLocks noGrp="1"/>
          </p:cNvSpPr>
          <p:nvPr>
            <p:ph type="title"/>
          </p:nvPr>
        </p:nvSpPr>
        <p:spPr>
          <a:xfrm>
            <a:off x="628650" y="764704"/>
            <a:ext cx="7886700" cy="925985"/>
          </a:xfrm>
        </p:spPr>
        <p:txBody>
          <a:bodyPr>
            <a:normAutofit fontScale="90000"/>
          </a:bodyPr>
          <a:lstStyle/>
          <a:p>
            <a:r>
              <a:rPr lang="it-IT" dirty="0"/>
              <a:t>VALUTAZIONE PRELIMINARE SU </a:t>
            </a:r>
            <a:r>
              <a:rPr lang="it-IT" cap="all" dirty="0"/>
              <a:t>Ammissibilità </a:t>
            </a:r>
            <a:r>
              <a:rPr lang="it-IT" dirty="0"/>
              <a:t>e procedibilità dell’istanza </a:t>
            </a:r>
          </a:p>
        </p:txBody>
      </p:sp>
      <p:sp>
        <p:nvSpPr>
          <p:cNvPr id="3" name="Segnaposto contenuto 2">
            <a:extLst>
              <a:ext uri="{FF2B5EF4-FFF2-40B4-BE49-F238E27FC236}">
                <a16:creationId xmlns:a16="http://schemas.microsoft.com/office/drawing/2014/main" id="{0E009758-F7A1-48A8-ACF2-5C2246BEA606}"/>
              </a:ext>
            </a:extLst>
          </p:cNvPr>
          <p:cNvSpPr>
            <a:spLocks noGrp="1"/>
          </p:cNvSpPr>
          <p:nvPr>
            <p:ph idx="1"/>
          </p:nvPr>
        </p:nvSpPr>
        <p:spPr/>
        <p:txBody>
          <a:bodyPr/>
          <a:lstStyle/>
          <a:p>
            <a:pPr marL="0" indent="0">
              <a:buNone/>
            </a:pPr>
            <a:r>
              <a:rPr lang="it-IT" sz="2400" dirty="0">
                <a:solidFill>
                  <a:schemeClr val="accent1"/>
                </a:solidFill>
              </a:rPr>
              <a:t>Inammissibilità</a:t>
            </a:r>
            <a:r>
              <a:rPr lang="it-IT" sz="2400" dirty="0"/>
              <a:t> in caso di:</a:t>
            </a:r>
          </a:p>
          <a:p>
            <a:r>
              <a:rPr lang="it-IT" sz="2400" dirty="0"/>
              <a:t>Assenza questione controversa(controversia in fase di gara);</a:t>
            </a:r>
          </a:p>
          <a:p>
            <a:r>
              <a:rPr lang="it-IT" sz="2400" dirty="0"/>
              <a:t>Presentazione da soggetti non legittimati;</a:t>
            </a:r>
          </a:p>
          <a:p>
            <a:r>
              <a:rPr lang="it-IT" sz="2400" dirty="0"/>
              <a:t>Avente ad oggetto provvedimenti inoppugnabili (</a:t>
            </a:r>
            <a:r>
              <a:rPr lang="it-IT" sz="2400" dirty="0">
                <a:solidFill>
                  <a:schemeClr val="accent1"/>
                </a:solidFill>
              </a:rPr>
              <a:t>novità</a:t>
            </a:r>
            <a:r>
              <a:rPr lang="it-IT" sz="2400" dirty="0"/>
              <a:t> del reg. del 2019);</a:t>
            </a:r>
          </a:p>
          <a:p>
            <a:r>
              <a:rPr lang="it-IT" sz="2400" dirty="0"/>
              <a:t>Pendenza di ricorso TAR;</a:t>
            </a:r>
          </a:p>
          <a:p>
            <a:r>
              <a:rPr lang="it-IT" sz="2400" dirty="0"/>
              <a:t>Istanza generica;</a:t>
            </a:r>
          </a:p>
          <a:p>
            <a:r>
              <a:rPr lang="it-IT" sz="2400" dirty="0"/>
              <a:t>Volta a controllo generalizzato sulla P.A.;</a:t>
            </a:r>
          </a:p>
          <a:p>
            <a:r>
              <a:rPr lang="it-IT" sz="2400" dirty="0"/>
              <a:t>Manifesta carenza di interesse. </a:t>
            </a:r>
          </a:p>
          <a:p>
            <a:endParaRPr lang="it-IT" dirty="0"/>
          </a:p>
        </p:txBody>
      </p:sp>
      <p:sp>
        <p:nvSpPr>
          <p:cNvPr id="4" name="Segnaposto numero diapositiva 3">
            <a:extLst>
              <a:ext uri="{FF2B5EF4-FFF2-40B4-BE49-F238E27FC236}">
                <a16:creationId xmlns:a16="http://schemas.microsoft.com/office/drawing/2014/main" id="{BF1F6180-A773-4671-AB3A-A343C46781E9}"/>
              </a:ext>
            </a:extLst>
          </p:cNvPr>
          <p:cNvSpPr>
            <a:spLocks noGrp="1"/>
          </p:cNvSpPr>
          <p:nvPr>
            <p:ph type="sldNum" sz="quarter" idx="12"/>
          </p:nvPr>
        </p:nvSpPr>
        <p:spPr/>
        <p:txBody>
          <a:bodyPr/>
          <a:lstStyle/>
          <a:p>
            <a:fld id="{EACD30F4-857F-43CF-BEEB-A04C342E9790}" type="slidenum">
              <a:rPr lang="it-IT" smtClean="0"/>
              <a:pPr/>
              <a:t>15</a:t>
            </a:fld>
            <a:endParaRPr lang="it-IT" dirty="0"/>
          </a:p>
        </p:txBody>
      </p:sp>
      <p:pic>
        <p:nvPicPr>
          <p:cNvPr id="5" name="Immagine 4">
            <a:extLst>
              <a:ext uri="{FF2B5EF4-FFF2-40B4-BE49-F238E27FC236}">
                <a16:creationId xmlns:a16="http://schemas.microsoft.com/office/drawing/2014/main" id="{BBBC5B18-1080-4820-ACDF-4BF06FDA95C5}"/>
              </a:ext>
            </a:extLst>
          </p:cNvPr>
          <p:cNvPicPr>
            <a:picLocks noChangeAspect="1"/>
          </p:cNvPicPr>
          <p:nvPr/>
        </p:nvPicPr>
        <p:blipFill>
          <a:blip r:embed="rId2"/>
          <a:stretch>
            <a:fillRect/>
          </a:stretch>
        </p:blipFill>
        <p:spPr>
          <a:xfrm>
            <a:off x="7884368" y="193295"/>
            <a:ext cx="823031" cy="719390"/>
          </a:xfrm>
          <a:prstGeom prst="rect">
            <a:avLst/>
          </a:prstGeom>
        </p:spPr>
      </p:pic>
    </p:spTree>
    <p:extLst>
      <p:ext uri="{BB962C8B-B14F-4D97-AF65-F5344CB8AC3E}">
        <p14:creationId xmlns:p14="http://schemas.microsoft.com/office/powerpoint/2010/main" val="6573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68A599-1B53-4726-A5AC-61DBD2C118C0}"/>
              </a:ext>
            </a:extLst>
          </p:cNvPr>
          <p:cNvSpPr>
            <a:spLocks noGrp="1"/>
          </p:cNvSpPr>
          <p:nvPr>
            <p:ph idx="1"/>
          </p:nvPr>
        </p:nvSpPr>
        <p:spPr/>
        <p:txBody>
          <a:bodyPr/>
          <a:lstStyle/>
          <a:p>
            <a:pPr marL="0" indent="0">
              <a:buNone/>
            </a:pPr>
            <a:r>
              <a:rPr lang="it-IT" sz="2800" dirty="0">
                <a:solidFill>
                  <a:schemeClr val="accent1"/>
                </a:solidFill>
              </a:rPr>
              <a:t>Improcedibilità</a:t>
            </a:r>
            <a:r>
              <a:rPr lang="it-IT" sz="2800" dirty="0"/>
              <a:t> in caso di:</a:t>
            </a:r>
          </a:p>
          <a:p>
            <a:r>
              <a:rPr lang="it-IT" sz="2800" dirty="0"/>
              <a:t>Mancata comunicazione ai controinteressati;</a:t>
            </a:r>
          </a:p>
          <a:p>
            <a:r>
              <a:rPr lang="it-IT" sz="2800" dirty="0"/>
              <a:t>Sopravvenienza di un ricorso;</a:t>
            </a:r>
          </a:p>
          <a:p>
            <a:r>
              <a:rPr lang="it-IT" sz="2800" dirty="0"/>
              <a:t>Sopravvenuta carenza di interesse;</a:t>
            </a:r>
          </a:p>
          <a:p>
            <a:r>
              <a:rPr lang="it-IT" sz="2800" dirty="0"/>
              <a:t>Rinuncia al parere.</a:t>
            </a:r>
          </a:p>
          <a:p>
            <a:pPr marL="0" indent="0">
              <a:buNone/>
            </a:pPr>
            <a:endParaRPr lang="it-IT" dirty="0"/>
          </a:p>
          <a:p>
            <a:endParaRPr lang="it-IT" dirty="0"/>
          </a:p>
        </p:txBody>
      </p:sp>
      <p:sp>
        <p:nvSpPr>
          <p:cNvPr id="4" name="Segnaposto numero diapositiva 3">
            <a:extLst>
              <a:ext uri="{FF2B5EF4-FFF2-40B4-BE49-F238E27FC236}">
                <a16:creationId xmlns:a16="http://schemas.microsoft.com/office/drawing/2014/main" id="{C73919E8-76D7-4833-9EC6-1E4C65CF088C}"/>
              </a:ext>
            </a:extLst>
          </p:cNvPr>
          <p:cNvSpPr>
            <a:spLocks noGrp="1"/>
          </p:cNvSpPr>
          <p:nvPr>
            <p:ph type="sldNum" sz="quarter" idx="12"/>
          </p:nvPr>
        </p:nvSpPr>
        <p:spPr/>
        <p:txBody>
          <a:bodyPr/>
          <a:lstStyle/>
          <a:p>
            <a:fld id="{EACD30F4-857F-43CF-BEEB-A04C342E9790}" type="slidenum">
              <a:rPr lang="it-IT" smtClean="0"/>
              <a:pPr/>
              <a:t>16</a:t>
            </a:fld>
            <a:endParaRPr lang="it-IT" dirty="0"/>
          </a:p>
        </p:txBody>
      </p:sp>
      <p:pic>
        <p:nvPicPr>
          <p:cNvPr id="5" name="Immagine 4">
            <a:extLst>
              <a:ext uri="{FF2B5EF4-FFF2-40B4-BE49-F238E27FC236}">
                <a16:creationId xmlns:a16="http://schemas.microsoft.com/office/drawing/2014/main" id="{40F26DEA-E79F-498D-B30B-D1F1EA08C6E8}"/>
              </a:ext>
            </a:extLst>
          </p:cNvPr>
          <p:cNvPicPr>
            <a:picLocks noChangeAspect="1"/>
          </p:cNvPicPr>
          <p:nvPr/>
        </p:nvPicPr>
        <p:blipFill>
          <a:blip r:embed="rId2"/>
          <a:stretch>
            <a:fillRect/>
          </a:stretch>
        </p:blipFill>
        <p:spPr>
          <a:xfrm>
            <a:off x="7328836" y="321342"/>
            <a:ext cx="823031" cy="719390"/>
          </a:xfrm>
          <a:prstGeom prst="rect">
            <a:avLst/>
          </a:prstGeom>
        </p:spPr>
      </p:pic>
    </p:spTree>
    <p:extLst>
      <p:ext uri="{BB962C8B-B14F-4D97-AF65-F5344CB8AC3E}">
        <p14:creationId xmlns:p14="http://schemas.microsoft.com/office/powerpoint/2010/main" val="425159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25BB328-CC70-5E26-B968-4949C226CF74}"/>
              </a:ext>
            </a:extLst>
          </p:cNvPr>
          <p:cNvPicPr>
            <a:picLocks noChangeAspect="1"/>
          </p:cNvPicPr>
          <p:nvPr/>
        </p:nvPicPr>
        <p:blipFill>
          <a:blip r:embed="rId2"/>
          <a:stretch>
            <a:fillRect/>
          </a:stretch>
        </p:blipFill>
        <p:spPr>
          <a:xfrm>
            <a:off x="7661352" y="640683"/>
            <a:ext cx="823031" cy="719390"/>
          </a:xfrm>
          <a:prstGeom prst="rect">
            <a:avLst/>
          </a:prstGeom>
        </p:spPr>
      </p:pic>
      <p:sp>
        <p:nvSpPr>
          <p:cNvPr id="2" name="Titolo 1">
            <a:extLst>
              <a:ext uri="{FF2B5EF4-FFF2-40B4-BE49-F238E27FC236}">
                <a16:creationId xmlns:a16="http://schemas.microsoft.com/office/drawing/2014/main" id="{83AA25E8-9508-3F0E-A1DD-E25E3E6D9663}"/>
              </a:ext>
            </a:extLst>
          </p:cNvPr>
          <p:cNvSpPr>
            <a:spLocks noGrp="1"/>
          </p:cNvSpPr>
          <p:nvPr>
            <p:ph type="title"/>
          </p:nvPr>
        </p:nvSpPr>
        <p:spPr>
          <a:xfrm>
            <a:off x="628650" y="836712"/>
            <a:ext cx="7886700" cy="853977"/>
          </a:xfrm>
        </p:spPr>
        <p:txBody>
          <a:bodyPr>
            <a:normAutofit/>
          </a:bodyPr>
          <a:lstStyle/>
          <a:p>
            <a:r>
              <a:rPr lang="it-IT" sz="2800" b="1" dirty="0"/>
              <a:t>Novità introdotta dalla Delibera n. 528/2022</a:t>
            </a:r>
          </a:p>
        </p:txBody>
      </p:sp>
      <p:sp>
        <p:nvSpPr>
          <p:cNvPr id="3" name="Segnaposto contenuto 2">
            <a:extLst>
              <a:ext uri="{FF2B5EF4-FFF2-40B4-BE49-F238E27FC236}">
                <a16:creationId xmlns:a16="http://schemas.microsoft.com/office/drawing/2014/main" id="{ADFE64C8-7E4C-F750-6535-77820166ED1F}"/>
              </a:ext>
            </a:extLst>
          </p:cNvPr>
          <p:cNvSpPr>
            <a:spLocks noGrp="1"/>
          </p:cNvSpPr>
          <p:nvPr>
            <p:ph idx="1"/>
          </p:nvPr>
        </p:nvSpPr>
        <p:spPr>
          <a:xfrm>
            <a:off x="628650" y="2037339"/>
            <a:ext cx="7886700" cy="4351338"/>
          </a:xfrm>
        </p:spPr>
        <p:txBody>
          <a:bodyPr>
            <a:normAutofit/>
          </a:bodyPr>
          <a:lstStyle/>
          <a:p>
            <a:pPr marL="0" indent="0" algn="just">
              <a:buNone/>
            </a:pPr>
            <a:r>
              <a:rPr lang="it-IT" sz="2400" dirty="0"/>
              <a:t>(Art. 7, comma 6, reg.)</a:t>
            </a:r>
          </a:p>
          <a:p>
            <a:pPr marL="0" indent="0" algn="just">
              <a:buNone/>
            </a:pPr>
            <a:r>
              <a:rPr lang="it-IT" sz="2400" dirty="0"/>
              <a:t>Nei casi di </a:t>
            </a:r>
            <a:r>
              <a:rPr lang="it-IT" sz="2400" b="1" dirty="0"/>
              <a:t>inammissibilità o improcedibilità </a:t>
            </a:r>
            <a:r>
              <a:rPr lang="it-IT" sz="2400" dirty="0"/>
              <a:t>di istanze di precontenzioso, ad eccezione delle ipotesi in cui l’inammissibilità o l’improcedibilità siano dovute all’esistenza di un ricorso giurisdizionale avente il medesimo contenuto, l’Ufficio, laddove ravvisi la </a:t>
            </a:r>
            <a:r>
              <a:rPr lang="it-IT" sz="2400" b="1" dirty="0"/>
              <a:t>sussistenza dei presupposti per l’esercizio dei poteri di cui all’art. 211, comma 1-bis e 1-ter </a:t>
            </a:r>
            <a:r>
              <a:rPr lang="it-IT" sz="2400" dirty="0"/>
              <a:t>del codice, trasmette gli atti all’Ufficio competente entro 5 giorni dalla ricezione dell’istanza. </a:t>
            </a:r>
          </a:p>
        </p:txBody>
      </p:sp>
      <p:sp>
        <p:nvSpPr>
          <p:cNvPr id="4" name="Segnaposto numero diapositiva 3">
            <a:extLst>
              <a:ext uri="{FF2B5EF4-FFF2-40B4-BE49-F238E27FC236}">
                <a16:creationId xmlns:a16="http://schemas.microsoft.com/office/drawing/2014/main" id="{74BDA3A1-3E21-9E1F-949C-205BD8D31D2D}"/>
              </a:ext>
            </a:extLst>
          </p:cNvPr>
          <p:cNvSpPr>
            <a:spLocks noGrp="1"/>
          </p:cNvSpPr>
          <p:nvPr>
            <p:ph type="sldNum" sz="quarter" idx="12"/>
          </p:nvPr>
        </p:nvSpPr>
        <p:spPr/>
        <p:txBody>
          <a:bodyPr/>
          <a:lstStyle/>
          <a:p>
            <a:fld id="{EACD30F4-857F-43CF-BEEB-A04C342E9790}" type="slidenum">
              <a:rPr lang="it-IT" smtClean="0"/>
              <a:pPr/>
              <a:t>17</a:t>
            </a:fld>
            <a:endParaRPr lang="it-IT" dirty="0"/>
          </a:p>
        </p:txBody>
      </p:sp>
    </p:spTree>
    <p:extLst>
      <p:ext uri="{BB962C8B-B14F-4D97-AF65-F5344CB8AC3E}">
        <p14:creationId xmlns:p14="http://schemas.microsoft.com/office/powerpoint/2010/main" val="386144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628799"/>
            <a:ext cx="8073068" cy="4809093"/>
          </a:xfrm>
        </p:spPr>
        <p:txBody>
          <a:bodyPr>
            <a:normAutofit fontScale="55000" lnSpcReduction="20000"/>
          </a:bodyPr>
          <a:lstStyle/>
          <a:p>
            <a:pPr marL="0" indent="0">
              <a:buNone/>
            </a:pPr>
            <a:endParaRPr lang="it-IT" sz="1800" dirty="0"/>
          </a:p>
          <a:p>
            <a:pPr algn="just">
              <a:lnSpc>
                <a:spcPct val="120000"/>
              </a:lnSpc>
            </a:pPr>
            <a:r>
              <a:rPr lang="it-IT" sz="3300" dirty="0">
                <a:latin typeface="Trebuchet MS" panose="020B0603020202020204" pitchFamily="34" charset="0"/>
              </a:rPr>
              <a:t>In caso di valutazione positiva sull’</a:t>
            </a:r>
            <a:r>
              <a:rPr lang="it-IT" sz="3300" b="1" i="1" dirty="0">
                <a:latin typeface="Trebuchet MS" panose="020B0603020202020204" pitchFamily="34" charset="0"/>
              </a:rPr>
              <a:t>ammissibilità </a:t>
            </a:r>
            <a:r>
              <a:rPr lang="it-IT" sz="3300" dirty="0">
                <a:latin typeface="Trebuchet MS" panose="020B0603020202020204" pitchFamily="34" charset="0"/>
              </a:rPr>
              <a:t>e </a:t>
            </a:r>
            <a:r>
              <a:rPr lang="it-IT" sz="3300" b="1" i="1" dirty="0">
                <a:latin typeface="Trebuchet MS" panose="020B0603020202020204" pitchFamily="34" charset="0"/>
              </a:rPr>
              <a:t>procedibilità dell’istanza</a:t>
            </a:r>
            <a:r>
              <a:rPr lang="it-IT" sz="3300" dirty="0">
                <a:latin typeface="Trebuchet MS" panose="020B0603020202020204" pitchFamily="34" charset="0"/>
              </a:rPr>
              <a:t> l’Ufficio comunica alle parti l’</a:t>
            </a:r>
            <a:r>
              <a:rPr lang="it-IT" sz="3300" b="1" i="1" dirty="0">
                <a:latin typeface="Trebuchet MS" panose="020B0603020202020204" pitchFamily="34" charset="0"/>
              </a:rPr>
              <a:t>avvio del procedimento </a:t>
            </a:r>
            <a:r>
              <a:rPr lang="it-IT" sz="3300" dirty="0">
                <a:latin typeface="Trebuchet MS" panose="020B0603020202020204" pitchFamily="34" charset="0"/>
              </a:rPr>
              <a:t>e assegna un termine non superiore a </a:t>
            </a:r>
            <a:r>
              <a:rPr lang="it-IT" sz="3300" b="1" i="1" dirty="0">
                <a:latin typeface="Trebuchet MS" panose="020B0603020202020204" pitchFamily="34" charset="0"/>
              </a:rPr>
              <a:t>5 giorni </a:t>
            </a:r>
            <a:r>
              <a:rPr lang="it-IT" sz="3300" dirty="0">
                <a:latin typeface="Trebuchet MS" panose="020B0603020202020204" pitchFamily="34" charset="0"/>
              </a:rPr>
              <a:t>per la presentazione di memorie e documenti;</a:t>
            </a:r>
          </a:p>
          <a:p>
            <a:pPr algn="just">
              <a:lnSpc>
                <a:spcPct val="120000"/>
              </a:lnSpc>
            </a:pPr>
            <a:r>
              <a:rPr lang="it-IT" sz="3300" dirty="0">
                <a:latin typeface="Trebuchet MS" panose="020B0603020202020204" pitchFamily="34" charset="0"/>
              </a:rPr>
              <a:t>In caso di procedimento per l’emissione di un parere di precontenzioso non vincolante, nella comunicazione di avvio del procedimento, </a:t>
            </a:r>
            <a:r>
              <a:rPr lang="it-IT" sz="3300" b="1" dirty="0">
                <a:latin typeface="Trebuchet MS" panose="020B0603020202020204" pitchFamily="34" charset="0"/>
              </a:rPr>
              <a:t>l’Ufficio rende noto alle parti interessate che il procedimento può concludersi</a:t>
            </a:r>
            <a:r>
              <a:rPr lang="it-IT" sz="3300" dirty="0">
                <a:latin typeface="Trebuchet MS" panose="020B0603020202020204" pitchFamily="34" charset="0"/>
              </a:rPr>
              <a:t>, in luogo dell’adozione di un parere di precontenzioso, con la presentazione di un </a:t>
            </a:r>
            <a:r>
              <a:rPr lang="it-IT" sz="3300" b="1" dirty="0">
                <a:latin typeface="Trebuchet MS" panose="020B0603020202020204" pitchFamily="34" charset="0"/>
              </a:rPr>
              <a:t>ricorso diretto </a:t>
            </a:r>
            <a:r>
              <a:rPr lang="it-IT" sz="3300" dirty="0">
                <a:latin typeface="Trebuchet MS" panose="020B0603020202020204" pitchFamily="34" charset="0"/>
              </a:rPr>
              <a:t>ovvero previo </a:t>
            </a:r>
            <a:r>
              <a:rPr lang="it-IT" sz="3300" b="1" dirty="0">
                <a:latin typeface="Trebuchet MS" panose="020B0603020202020204" pitchFamily="34" charset="0"/>
              </a:rPr>
              <a:t>parere motivato </a:t>
            </a:r>
            <a:r>
              <a:rPr lang="it-IT" sz="3300" dirty="0">
                <a:latin typeface="Trebuchet MS" panose="020B0603020202020204" pitchFamily="34" charset="0"/>
              </a:rPr>
              <a:t>in presenza dei presupposti di cui all’art. 211, comma 1-bis e 1-ter del codice, secondo quanto previsto dall’art. 8 del Regolamento (</a:t>
            </a:r>
            <a:r>
              <a:rPr lang="it-IT" sz="3300" b="1" i="1" dirty="0">
                <a:latin typeface="Trebuchet MS" panose="020B0603020202020204" pitchFamily="34" charset="0"/>
              </a:rPr>
              <a:t>novità della Delibera n. 528/2022</a:t>
            </a:r>
            <a:r>
              <a:rPr lang="it-IT" sz="3300" dirty="0">
                <a:latin typeface="Trebuchet MS" panose="020B0603020202020204" pitchFamily="34" charset="0"/>
              </a:rPr>
              <a:t>);</a:t>
            </a:r>
          </a:p>
          <a:p>
            <a:pPr algn="just">
              <a:lnSpc>
                <a:spcPct val="120000"/>
              </a:lnSpc>
            </a:pPr>
            <a:r>
              <a:rPr lang="it-IT" sz="3300" dirty="0">
                <a:latin typeface="Trebuchet MS" panose="020B0603020202020204" pitchFamily="34" charset="0"/>
              </a:rPr>
              <a:t>L’Ufficio valuta la necessità di </a:t>
            </a:r>
            <a:r>
              <a:rPr lang="it-IT" sz="3300" b="1" i="1" dirty="0">
                <a:latin typeface="Trebuchet MS" panose="020B0603020202020204" pitchFamily="34" charset="0"/>
              </a:rPr>
              <a:t>audizione</a:t>
            </a:r>
            <a:r>
              <a:rPr lang="it-IT" sz="3300" dirty="0">
                <a:latin typeface="Trebuchet MS" panose="020B0603020202020204" pitchFamily="34" charset="0"/>
              </a:rPr>
              <a:t> delle parti interessate;</a:t>
            </a:r>
          </a:p>
          <a:p>
            <a:pPr algn="just">
              <a:lnSpc>
                <a:spcPct val="120000"/>
              </a:lnSpc>
            </a:pPr>
            <a:r>
              <a:rPr lang="it-IT" sz="3300" dirty="0">
                <a:latin typeface="Trebuchet MS" panose="020B0603020202020204" pitchFamily="34" charset="0"/>
              </a:rPr>
              <a:t>Conclusa l’istruttoria, l’Ufficio trasmette al Consiglio la bozza di parere per il definitivo esame e </a:t>
            </a:r>
            <a:r>
              <a:rPr lang="it-IT" sz="3300" b="1" i="1" dirty="0">
                <a:latin typeface="Trebuchet MS" panose="020B0603020202020204" pitchFamily="34" charset="0"/>
              </a:rPr>
              <a:t>l’approvazione</a:t>
            </a:r>
            <a:r>
              <a:rPr lang="it-IT" sz="2500" dirty="0"/>
              <a:t>.</a:t>
            </a:r>
          </a:p>
          <a:p>
            <a:pPr marL="0" indent="0" defTabSz="720000">
              <a:buNone/>
            </a:pPr>
            <a:endParaRPr lang="it-IT"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18</a:t>
            </a:fld>
            <a:endParaRPr lang="it-IT" sz="1400">
              <a:solidFill>
                <a:schemeClr val="tx1"/>
              </a:solidFill>
            </a:endParaRPr>
          </a:p>
        </p:txBody>
      </p:sp>
      <p:sp>
        <p:nvSpPr>
          <p:cNvPr id="6" name="Titolo 1"/>
          <p:cNvSpPr txBox="1">
            <a:spLocks/>
          </p:cNvSpPr>
          <p:nvPr/>
        </p:nvSpPr>
        <p:spPr>
          <a:xfrm>
            <a:off x="823038" y="774913"/>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600" i="1" dirty="0">
                <a:latin typeface="Trebuchet MS" panose="020B0603020202020204" pitchFamily="34" charset="0"/>
              </a:rPr>
              <a:t>Procedura </a:t>
            </a:r>
            <a:r>
              <a:rPr lang="it-IT" sz="3600" i="1" dirty="0">
                <a:latin typeface="Trebuchet MS" panose="020B0603020202020204" pitchFamily="34" charset="0"/>
              </a:rPr>
              <a:t>ordinaria</a:t>
            </a:r>
            <a:r>
              <a:rPr lang="it-IT" sz="2600" i="1" dirty="0">
                <a:latin typeface="Trebuchet MS" panose="020B0603020202020204" pitchFamily="34" charset="0"/>
              </a:rPr>
              <a:t> di rilascio del parere </a:t>
            </a:r>
          </a:p>
          <a:p>
            <a:pPr algn="ctr"/>
            <a:r>
              <a:rPr lang="it-IT" sz="1800" i="1" dirty="0">
                <a:latin typeface="Trebuchet MS" panose="020B0603020202020204" pitchFamily="34" charset="0"/>
              </a:rPr>
              <a:t>(art. 9-10 del Regolamento ANAC)</a:t>
            </a:r>
            <a:endParaRPr lang="it-IT" sz="1800" i="1" dirty="0"/>
          </a:p>
        </p:txBody>
      </p:sp>
      <p:pic>
        <p:nvPicPr>
          <p:cNvPr id="2" name="Immagine 1">
            <a:extLst>
              <a:ext uri="{FF2B5EF4-FFF2-40B4-BE49-F238E27FC236}">
                <a16:creationId xmlns:a16="http://schemas.microsoft.com/office/drawing/2014/main" id="{3DCC2167-F0FA-4C18-85B7-DA272F88214C}"/>
              </a:ext>
            </a:extLst>
          </p:cNvPr>
          <p:cNvPicPr>
            <a:picLocks noChangeAspect="1"/>
          </p:cNvPicPr>
          <p:nvPr/>
        </p:nvPicPr>
        <p:blipFill>
          <a:blip r:embed="rId2"/>
          <a:stretch>
            <a:fillRect/>
          </a:stretch>
        </p:blipFill>
        <p:spPr>
          <a:xfrm>
            <a:off x="7599828" y="305064"/>
            <a:ext cx="823031" cy="719390"/>
          </a:xfrm>
          <a:prstGeom prst="rect">
            <a:avLst/>
          </a:prstGeom>
        </p:spPr>
      </p:pic>
    </p:spTree>
    <p:extLst>
      <p:ext uri="{BB962C8B-B14F-4D97-AF65-F5344CB8AC3E}">
        <p14:creationId xmlns:p14="http://schemas.microsoft.com/office/powerpoint/2010/main" val="70023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3140" y="2420888"/>
            <a:ext cx="7781488" cy="3672408"/>
          </a:xfrm>
        </p:spPr>
        <p:txBody>
          <a:bodyPr>
            <a:normAutofit/>
          </a:bodyPr>
          <a:lstStyle/>
          <a:p>
            <a:pPr marL="0" indent="0">
              <a:buNone/>
            </a:pPr>
            <a:endParaRPr lang="it-IT" sz="1800" dirty="0"/>
          </a:p>
          <a:p>
            <a:pPr marL="0" indent="0" algn="just">
              <a:buNone/>
            </a:pPr>
            <a:r>
              <a:rPr lang="it-IT" dirty="0">
                <a:latin typeface="Trebuchet MS" panose="020B0603020202020204" pitchFamily="34" charset="0"/>
              </a:rPr>
              <a:t>Parere </a:t>
            </a:r>
            <a:r>
              <a:rPr lang="it-IT" b="1" i="1" dirty="0">
                <a:latin typeface="Trebuchet MS" panose="020B0603020202020204" pitchFamily="34" charset="0"/>
              </a:rPr>
              <a:t>adottato dal Dirigente dell’Ufficio</a:t>
            </a:r>
            <a:r>
              <a:rPr lang="it-IT" dirty="0">
                <a:latin typeface="Trebuchet MS" panose="020B0603020202020204" pitchFamily="34" charset="0"/>
              </a:rPr>
              <a:t> (del precontenzioso)</a:t>
            </a:r>
            <a:r>
              <a:rPr lang="it-IT" b="1" i="1" dirty="0">
                <a:latin typeface="Trebuchet MS" panose="020B0603020202020204" pitchFamily="34" charset="0"/>
              </a:rPr>
              <a:t> </a:t>
            </a:r>
            <a:r>
              <a:rPr lang="it-IT" dirty="0">
                <a:latin typeface="Trebuchet MS" panose="020B0603020202020204" pitchFamily="34" charset="0"/>
              </a:rPr>
              <a:t>in caso di: </a:t>
            </a:r>
          </a:p>
          <a:p>
            <a:r>
              <a:rPr lang="it-IT" dirty="0">
                <a:latin typeface="Trebuchet MS" panose="020B0603020202020204" pitchFamily="34" charset="0"/>
              </a:rPr>
              <a:t>gara sotto-soglia (o per lavori &lt; 1 milione)</a:t>
            </a:r>
          </a:p>
          <a:p>
            <a:r>
              <a:rPr lang="it-IT" dirty="0">
                <a:latin typeface="Trebuchet MS" panose="020B0603020202020204" pitchFamily="34" charset="0"/>
              </a:rPr>
              <a:t>di pacifica risoluzione</a:t>
            </a:r>
          </a:p>
          <a:p>
            <a:r>
              <a:rPr lang="it-IT" dirty="0">
                <a:latin typeface="Trebuchet MS" panose="020B0603020202020204" pitchFamily="34" charset="0"/>
              </a:rPr>
              <a:t>anche sopra-soglia ma relativi a valutazioni discrezionali della s.a.</a:t>
            </a:r>
          </a:p>
          <a:p>
            <a:endParaRPr lang="it-IT" dirty="0">
              <a:latin typeface="Trebuchet MS" panose="020B0603020202020204" pitchFamily="34" charset="0"/>
            </a:endParaRPr>
          </a:p>
          <a:p>
            <a:pPr marL="0" indent="0">
              <a:buNone/>
            </a:pPr>
            <a:r>
              <a:rPr lang="it-IT" dirty="0">
                <a:latin typeface="Trebuchet MS" panose="020B0603020202020204" pitchFamily="34" charset="0"/>
              </a:rPr>
              <a:t>Il Consiglio è informato mensilmente dei pareri semplificati.</a:t>
            </a: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19</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600" i="1" dirty="0">
                <a:latin typeface="Trebuchet MS" panose="020B0603020202020204" pitchFamily="34" charset="0"/>
              </a:rPr>
              <a:t>Procedura </a:t>
            </a:r>
            <a:r>
              <a:rPr lang="it-IT" sz="3600" i="1" dirty="0">
                <a:latin typeface="Trebuchet MS" panose="020B0603020202020204" pitchFamily="34" charset="0"/>
              </a:rPr>
              <a:t>semplificata</a:t>
            </a:r>
            <a:r>
              <a:rPr lang="it-IT" sz="2600" i="1" dirty="0">
                <a:latin typeface="Trebuchet MS" panose="020B0603020202020204" pitchFamily="34" charset="0"/>
              </a:rPr>
              <a:t> di rilascio del parere </a:t>
            </a:r>
            <a:r>
              <a:rPr lang="it-IT" sz="1600" i="1" dirty="0">
                <a:latin typeface="Trebuchet MS" panose="020B0603020202020204" pitchFamily="34" charset="0"/>
              </a:rPr>
              <a:t>(art. 11 del Regolamento ANAC)</a:t>
            </a:r>
            <a:endParaRPr lang="it-IT" sz="1600" i="1" dirty="0"/>
          </a:p>
        </p:txBody>
      </p:sp>
      <p:pic>
        <p:nvPicPr>
          <p:cNvPr id="2" name="Immagine 1">
            <a:extLst>
              <a:ext uri="{FF2B5EF4-FFF2-40B4-BE49-F238E27FC236}">
                <a16:creationId xmlns:a16="http://schemas.microsoft.com/office/drawing/2014/main" id="{B6F57893-CF80-44EE-9D5C-4639D208ADE2}"/>
              </a:ext>
            </a:extLst>
          </p:cNvPr>
          <p:cNvPicPr>
            <a:picLocks noChangeAspect="1"/>
          </p:cNvPicPr>
          <p:nvPr/>
        </p:nvPicPr>
        <p:blipFill>
          <a:blip r:embed="rId2"/>
          <a:stretch>
            <a:fillRect/>
          </a:stretch>
        </p:blipFill>
        <p:spPr>
          <a:xfrm>
            <a:off x="7847704" y="225342"/>
            <a:ext cx="823031" cy="719390"/>
          </a:xfrm>
          <a:prstGeom prst="rect">
            <a:avLst/>
          </a:prstGeom>
        </p:spPr>
      </p:pic>
    </p:spTree>
    <p:extLst>
      <p:ext uri="{BB962C8B-B14F-4D97-AF65-F5344CB8AC3E}">
        <p14:creationId xmlns:p14="http://schemas.microsoft.com/office/powerpoint/2010/main" val="383782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defTabSz="685800"/>
            <a:fld id="{2969D02F-2A0F-F344-93B8-1F8D2BF5422F}" type="slidenum">
              <a:rPr lang="it-IT">
                <a:solidFill>
                  <a:srgbClr val="000000">
                    <a:tint val="75000"/>
                  </a:srgbClr>
                </a:solidFill>
              </a:rPr>
              <a:pPr defTabSz="685800"/>
              <a:t>2</a:t>
            </a:fld>
            <a:endParaRPr lang="it-IT">
              <a:solidFill>
                <a:srgbClr val="000000">
                  <a:tint val="75000"/>
                </a:srgbClr>
              </a:solidFill>
            </a:endParaRPr>
          </a:p>
        </p:txBody>
      </p:sp>
      <p:sp>
        <p:nvSpPr>
          <p:cNvPr id="6" name="Segnaposto testo 5"/>
          <p:cNvSpPr>
            <a:spLocks noGrp="1"/>
          </p:cNvSpPr>
          <p:nvPr>
            <p:ph type="body" sz="quarter" idx="13"/>
          </p:nvPr>
        </p:nvSpPr>
        <p:spPr>
          <a:xfrm>
            <a:off x="1460749" y="1508070"/>
            <a:ext cx="5828325" cy="661138"/>
          </a:xfrm>
        </p:spPr>
        <p:txBody>
          <a:bodyPr/>
          <a:lstStyle/>
          <a:p>
            <a:pPr algn="ctr"/>
            <a:r>
              <a:rPr lang="it-IT" sz="1800" dirty="0"/>
              <a:t>L’ANAC E L’</a:t>
            </a:r>
            <a:r>
              <a:rPr lang="it-IT" sz="1800" i="1" dirty="0"/>
              <a:t>ADR</a:t>
            </a:r>
          </a:p>
        </p:txBody>
      </p:sp>
      <p:sp>
        <p:nvSpPr>
          <p:cNvPr id="7" name="Segnaposto contenuto 2">
            <a:extLst>
              <a:ext uri="{FF2B5EF4-FFF2-40B4-BE49-F238E27FC236}">
                <a16:creationId xmlns:a16="http://schemas.microsoft.com/office/drawing/2014/main" id="{8FE62F9C-2FFB-45C7-A3DE-438C9A82CD73}"/>
              </a:ext>
            </a:extLst>
          </p:cNvPr>
          <p:cNvSpPr txBox="1">
            <a:spLocks/>
          </p:cNvSpPr>
          <p:nvPr/>
        </p:nvSpPr>
        <p:spPr>
          <a:xfrm>
            <a:off x="1352006" y="2714079"/>
            <a:ext cx="5937068" cy="312895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0"/>
              </a:spcBef>
            </a:pPr>
            <a:endParaRPr lang="it-IT" sz="1200" b="1" dirty="0">
              <a:solidFill>
                <a:srgbClr val="066DA8"/>
              </a:solidFill>
              <a:latin typeface="Trebuchet MS" panose="020B0603020202020204"/>
            </a:endParaRPr>
          </a:p>
        </p:txBody>
      </p:sp>
      <p:sp>
        <p:nvSpPr>
          <p:cNvPr id="11" name="Segnaposto contenuto 2">
            <a:extLst>
              <a:ext uri="{FF2B5EF4-FFF2-40B4-BE49-F238E27FC236}">
                <a16:creationId xmlns:a16="http://schemas.microsoft.com/office/drawing/2014/main" id="{16C831E3-5AD5-4814-A47C-86D3FA7521F4}"/>
              </a:ext>
            </a:extLst>
          </p:cNvPr>
          <p:cNvSpPr txBox="1">
            <a:spLocks/>
          </p:cNvSpPr>
          <p:nvPr/>
        </p:nvSpPr>
        <p:spPr>
          <a:xfrm>
            <a:off x="355361" y="2592855"/>
            <a:ext cx="8039100" cy="26670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pPr>
            <a:endParaRPr lang="it-IT" sz="1200" dirty="0">
              <a:solidFill>
                <a:srgbClr val="000000"/>
              </a:solidFill>
              <a:latin typeface="Trebuchet MS" panose="020B0603020202020204"/>
            </a:endParaRPr>
          </a:p>
          <a:p>
            <a:pPr defTabSz="685800">
              <a:spcBef>
                <a:spcPts val="750"/>
              </a:spcBef>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p:txBody>
      </p:sp>
      <p:sp>
        <p:nvSpPr>
          <p:cNvPr id="12" name="CasellaDiTesto 11">
            <a:extLst>
              <a:ext uri="{FF2B5EF4-FFF2-40B4-BE49-F238E27FC236}">
                <a16:creationId xmlns:a16="http://schemas.microsoft.com/office/drawing/2014/main" id="{F2786899-EAC1-4FD1-8E3F-7E2EC0FA63BB}"/>
              </a:ext>
            </a:extLst>
          </p:cNvPr>
          <p:cNvSpPr txBox="1"/>
          <p:nvPr/>
        </p:nvSpPr>
        <p:spPr>
          <a:xfrm>
            <a:off x="1187624" y="2009681"/>
            <a:ext cx="6966284" cy="1200329"/>
          </a:xfrm>
          <a:prstGeom prst="rect">
            <a:avLst/>
          </a:prstGeom>
          <a:noFill/>
        </p:spPr>
        <p:txBody>
          <a:bodyPr wrap="square" rtlCol="0">
            <a:spAutoFit/>
          </a:bodyPr>
          <a:lstStyle/>
          <a:p>
            <a:pPr algn="just" defTabSz="685800"/>
            <a:r>
              <a:rPr lang="it-IT" dirty="0">
                <a:solidFill>
                  <a:srgbClr val="000000"/>
                </a:solidFill>
                <a:latin typeface="Trebuchet MS" panose="020B0603020202020204"/>
              </a:rPr>
              <a:t>Con </a:t>
            </a:r>
            <a:r>
              <a:rPr lang="it-IT" b="1" i="1" dirty="0">
                <a:solidFill>
                  <a:srgbClr val="066DA8"/>
                </a:solidFill>
                <a:latin typeface="Trebuchet MS" panose="020B0603020202020204"/>
              </a:rPr>
              <a:t>ADR</a:t>
            </a:r>
            <a:r>
              <a:rPr lang="it-IT" dirty="0">
                <a:solidFill>
                  <a:srgbClr val="000000"/>
                </a:solidFill>
                <a:latin typeface="Trebuchet MS" panose="020B0603020202020204"/>
              </a:rPr>
              <a:t> (ovvero gli </a:t>
            </a:r>
            <a:r>
              <a:rPr lang="it-IT" i="1" dirty="0">
                <a:solidFill>
                  <a:srgbClr val="000000"/>
                </a:solidFill>
                <a:latin typeface="Trebuchet MS" panose="020B0603020202020204"/>
              </a:rPr>
              <a:t>alternative dispute </a:t>
            </a:r>
            <a:r>
              <a:rPr lang="it-IT" i="1" dirty="0" err="1">
                <a:solidFill>
                  <a:srgbClr val="000000"/>
                </a:solidFill>
                <a:latin typeface="Trebuchet MS" panose="020B0603020202020204"/>
              </a:rPr>
              <a:t>resolutions</a:t>
            </a:r>
            <a:r>
              <a:rPr lang="it-IT" dirty="0">
                <a:solidFill>
                  <a:srgbClr val="000000"/>
                </a:solidFill>
                <a:latin typeface="Trebuchet MS" panose="020B0603020202020204"/>
              </a:rPr>
              <a:t>) si fa riferimento a </a:t>
            </a:r>
            <a:r>
              <a:rPr lang="it-IT" b="1" dirty="0">
                <a:solidFill>
                  <a:srgbClr val="066DA8"/>
                </a:solidFill>
                <a:latin typeface="Trebuchet MS" panose="020B0603020202020204"/>
              </a:rPr>
              <a:t>rimedi stragiudiziali </a:t>
            </a:r>
            <a:r>
              <a:rPr lang="it-IT" dirty="0">
                <a:solidFill>
                  <a:srgbClr val="000000"/>
                </a:solidFill>
                <a:latin typeface="Trebuchet MS" panose="020B0603020202020204"/>
              </a:rPr>
              <a:t>che consentono a due o più parti di </a:t>
            </a:r>
            <a:r>
              <a:rPr lang="it-IT" b="1" i="1" dirty="0">
                <a:solidFill>
                  <a:srgbClr val="066DA8"/>
                </a:solidFill>
                <a:latin typeface="Trebuchet MS" panose="020B0603020202020204"/>
              </a:rPr>
              <a:t>risolvere questioni controverse </a:t>
            </a:r>
            <a:r>
              <a:rPr lang="it-IT" dirty="0">
                <a:solidFill>
                  <a:srgbClr val="000000"/>
                </a:solidFill>
                <a:latin typeface="Trebuchet MS" panose="020B0603020202020204"/>
              </a:rPr>
              <a:t>insorte tra le stesse, senza ricorrere al giudice.</a:t>
            </a:r>
            <a:endParaRPr lang="it-IT" i="1" dirty="0">
              <a:solidFill>
                <a:srgbClr val="000000"/>
              </a:solidFill>
              <a:latin typeface="Trebuchet MS" panose="020B0603020202020204"/>
            </a:endParaRPr>
          </a:p>
        </p:txBody>
      </p:sp>
      <p:sp>
        <p:nvSpPr>
          <p:cNvPr id="14" name="Segnaposto contenuto 2">
            <a:extLst>
              <a:ext uri="{FF2B5EF4-FFF2-40B4-BE49-F238E27FC236}">
                <a16:creationId xmlns:a16="http://schemas.microsoft.com/office/drawing/2014/main" id="{4E62BEBD-2F2B-4501-A485-A062BF92C041}"/>
              </a:ext>
            </a:extLst>
          </p:cNvPr>
          <p:cNvSpPr txBox="1">
            <a:spLocks/>
          </p:cNvSpPr>
          <p:nvPr/>
        </p:nvSpPr>
        <p:spPr>
          <a:xfrm>
            <a:off x="2398581" y="4370249"/>
            <a:ext cx="7543800" cy="15245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685800">
              <a:spcBef>
                <a:spcPts val="750"/>
              </a:spcBef>
              <a:buFont typeface="+mj-lt"/>
              <a:buAutoNum type="arabicParenR"/>
            </a:pPr>
            <a:endParaRPr lang="it-IT" sz="1200" dirty="0">
              <a:solidFill>
                <a:srgbClr val="000000"/>
              </a:solidFill>
              <a:latin typeface="Trebuchet MS" panose="020B0603020202020204"/>
            </a:endParaRPr>
          </a:p>
        </p:txBody>
      </p:sp>
      <p:pic>
        <p:nvPicPr>
          <p:cNvPr id="13" name="Immagine 12"/>
          <p:cNvPicPr>
            <a:picLocks noChangeAspect="1"/>
          </p:cNvPicPr>
          <p:nvPr/>
        </p:nvPicPr>
        <p:blipFill>
          <a:blip r:embed="rId2"/>
          <a:stretch>
            <a:fillRect/>
          </a:stretch>
        </p:blipFill>
        <p:spPr>
          <a:xfrm>
            <a:off x="8035320" y="1103160"/>
            <a:ext cx="815373" cy="722047"/>
          </a:xfrm>
          <a:prstGeom prst="rect">
            <a:avLst/>
          </a:prstGeom>
        </p:spPr>
      </p:pic>
      <p:graphicFrame>
        <p:nvGraphicFramePr>
          <p:cNvPr id="10" name="Diagramma 9"/>
          <p:cNvGraphicFramePr/>
          <p:nvPr/>
        </p:nvGraphicFramePr>
        <p:xfrm>
          <a:off x="2431196" y="3468755"/>
          <a:ext cx="4343973" cy="188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8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3140" y="1809173"/>
            <a:ext cx="7781488" cy="3672408"/>
          </a:xfrm>
        </p:spPr>
        <p:txBody>
          <a:bodyPr>
            <a:normAutofit lnSpcReduction="10000"/>
          </a:bodyPr>
          <a:lstStyle/>
          <a:p>
            <a:pPr marL="0" indent="0">
              <a:buNone/>
            </a:pPr>
            <a:endParaRPr lang="it-IT" sz="1800" dirty="0"/>
          </a:p>
          <a:p>
            <a:pPr marL="0" indent="0" algn="just">
              <a:buNone/>
            </a:pPr>
            <a:r>
              <a:rPr lang="it-IT" dirty="0">
                <a:latin typeface="Trebuchet MS" panose="020B0603020202020204" pitchFamily="34" charset="0"/>
              </a:rPr>
              <a:t>Il parere è </a:t>
            </a:r>
            <a:r>
              <a:rPr lang="it-IT" sz="2600" dirty="0">
                <a:latin typeface="Trebuchet MS" panose="020B0603020202020204" pitchFamily="34" charset="0"/>
              </a:rPr>
              <a:t>pubblicato</a:t>
            </a:r>
            <a:r>
              <a:rPr lang="it-IT" dirty="0">
                <a:latin typeface="Trebuchet MS" panose="020B0603020202020204" pitchFamily="34" charset="0"/>
              </a:rPr>
              <a:t> sul sito dell’Autorità e </a:t>
            </a:r>
            <a:r>
              <a:rPr lang="it-IT" sz="2600" dirty="0">
                <a:latin typeface="Trebuchet MS" panose="020B0603020202020204" pitchFamily="34" charset="0"/>
              </a:rPr>
              <a:t>comunicato</a:t>
            </a:r>
            <a:r>
              <a:rPr lang="it-IT" dirty="0">
                <a:latin typeface="Trebuchet MS" panose="020B0603020202020204" pitchFamily="34" charset="0"/>
              </a:rPr>
              <a:t> alle parti del procedimento.</a:t>
            </a:r>
          </a:p>
          <a:p>
            <a:pPr marL="0" indent="0" algn="just">
              <a:buNone/>
            </a:pPr>
            <a:endParaRPr lang="it-IT" dirty="0">
              <a:latin typeface="Trebuchet MS" panose="020B0603020202020204" pitchFamily="34" charset="0"/>
            </a:endParaRPr>
          </a:p>
          <a:p>
            <a:pPr marL="0" indent="0" algn="just">
              <a:buNone/>
            </a:pPr>
            <a:r>
              <a:rPr lang="it-IT" dirty="0">
                <a:latin typeface="Trebuchet MS" panose="020B0603020202020204" pitchFamily="34" charset="0"/>
              </a:rPr>
              <a:t>Se </a:t>
            </a:r>
            <a:r>
              <a:rPr lang="it-IT" sz="2600" b="1" dirty="0">
                <a:latin typeface="Trebuchet MS" panose="020B0603020202020204" pitchFamily="34" charset="0"/>
              </a:rPr>
              <a:t>vincolante</a:t>
            </a:r>
            <a:r>
              <a:rPr lang="it-IT" dirty="0">
                <a:latin typeface="Trebuchet MS" panose="020B0603020202020204" pitchFamily="34" charset="0"/>
              </a:rPr>
              <a:t>, le parti sono tenute a comunicare le determinazioni assunte entro </a:t>
            </a:r>
            <a:r>
              <a:rPr lang="it-IT" b="1" dirty="0">
                <a:latin typeface="Trebuchet MS" panose="020B0603020202020204" pitchFamily="34" charset="0"/>
              </a:rPr>
              <a:t>35 giorni</a:t>
            </a:r>
          </a:p>
          <a:p>
            <a:pPr marL="0" indent="0" algn="just">
              <a:buNone/>
            </a:pPr>
            <a:r>
              <a:rPr lang="it-IT" dirty="0">
                <a:latin typeface="Trebuchet MS" panose="020B0603020202020204" pitchFamily="34" charset="0"/>
              </a:rPr>
              <a:t>Se </a:t>
            </a:r>
            <a:r>
              <a:rPr lang="it-IT" sz="2600" b="1" dirty="0">
                <a:latin typeface="Trebuchet MS" panose="020B0603020202020204" pitchFamily="34" charset="0"/>
              </a:rPr>
              <a:t>non vincolante</a:t>
            </a:r>
            <a:r>
              <a:rPr lang="it-IT" dirty="0">
                <a:latin typeface="Trebuchet MS" panose="020B0603020202020204" pitchFamily="34" charset="0"/>
              </a:rPr>
              <a:t>, le parti le parti comunicano le determinazioni assunte entro </a:t>
            </a:r>
            <a:r>
              <a:rPr lang="it-IT" b="1" dirty="0">
                <a:latin typeface="Trebuchet MS" panose="020B0603020202020204" pitchFamily="34" charset="0"/>
              </a:rPr>
              <a:t>60 giorni</a:t>
            </a:r>
          </a:p>
          <a:p>
            <a:pPr marL="0" indent="0" algn="just">
              <a:buNone/>
            </a:pPr>
            <a:endParaRPr lang="it-IT" b="1" dirty="0">
              <a:latin typeface="Trebuchet MS" panose="020B0603020202020204" pitchFamily="34" charset="0"/>
            </a:endParaRPr>
          </a:p>
          <a:p>
            <a:pPr marL="0" indent="0" algn="just">
              <a:buNone/>
            </a:pPr>
            <a:r>
              <a:rPr lang="it-IT" b="1" dirty="0">
                <a:latin typeface="Trebuchet MS" panose="020B0603020202020204" pitchFamily="34" charset="0"/>
              </a:rPr>
              <a:t>Sanzione </a:t>
            </a:r>
            <a:r>
              <a:rPr lang="it-IT" dirty="0">
                <a:latin typeface="Trebuchet MS" panose="020B0603020202020204" pitchFamily="34" charset="0"/>
              </a:rPr>
              <a:t>(amministrativa, ai sensi dell’art. 213, co. 13 d.lgs. 50/2016) in caso di </a:t>
            </a:r>
            <a:r>
              <a:rPr lang="it-IT" b="1" dirty="0">
                <a:latin typeface="Trebuchet MS" panose="020B0603020202020204" pitchFamily="34" charset="0"/>
              </a:rPr>
              <a:t>non veridicità o omesso riscontro</a:t>
            </a:r>
          </a:p>
          <a:p>
            <a:pPr marL="0" indent="0">
              <a:buNone/>
            </a:pPr>
            <a:endParaRPr lang="it-IT"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20</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600" i="1" dirty="0">
                <a:latin typeface="Trebuchet MS" panose="020B0603020202020204" pitchFamily="34" charset="0"/>
              </a:rPr>
              <a:t>Comunicazione e adeguamento</a:t>
            </a:r>
            <a:endParaRPr lang="it-IT" sz="2600" i="1" dirty="0"/>
          </a:p>
        </p:txBody>
      </p:sp>
      <p:pic>
        <p:nvPicPr>
          <p:cNvPr id="2" name="Immagine 1">
            <a:extLst>
              <a:ext uri="{FF2B5EF4-FFF2-40B4-BE49-F238E27FC236}">
                <a16:creationId xmlns:a16="http://schemas.microsoft.com/office/drawing/2014/main" id="{C4944968-05BB-4465-831E-3EA7DA8817E3}"/>
              </a:ext>
            </a:extLst>
          </p:cNvPr>
          <p:cNvPicPr>
            <a:picLocks noChangeAspect="1"/>
          </p:cNvPicPr>
          <p:nvPr/>
        </p:nvPicPr>
        <p:blipFill>
          <a:blip r:embed="rId2"/>
          <a:stretch>
            <a:fillRect/>
          </a:stretch>
        </p:blipFill>
        <p:spPr>
          <a:xfrm>
            <a:off x="7861597" y="358901"/>
            <a:ext cx="823031" cy="719390"/>
          </a:xfrm>
          <a:prstGeom prst="rect">
            <a:avLst/>
          </a:prstGeom>
        </p:spPr>
      </p:pic>
    </p:spTree>
    <p:extLst>
      <p:ext uri="{BB962C8B-B14F-4D97-AF65-F5344CB8AC3E}">
        <p14:creationId xmlns:p14="http://schemas.microsoft.com/office/powerpoint/2010/main" val="129953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3140" y="1809173"/>
            <a:ext cx="7781488" cy="3672408"/>
          </a:xfrm>
        </p:spPr>
        <p:txBody>
          <a:bodyPr>
            <a:normAutofit/>
          </a:bodyPr>
          <a:lstStyle/>
          <a:p>
            <a:pPr marL="0" indent="0">
              <a:buNone/>
            </a:pPr>
            <a:endParaRPr lang="it-IT" sz="1800" dirty="0"/>
          </a:p>
          <a:p>
            <a:pPr marL="0" indent="0" algn="just">
              <a:lnSpc>
                <a:spcPct val="100000"/>
              </a:lnSpc>
              <a:spcBef>
                <a:spcPts val="1200"/>
              </a:spcBef>
              <a:buNone/>
            </a:pPr>
            <a:r>
              <a:rPr lang="it-IT" sz="2400" dirty="0">
                <a:latin typeface="Trebuchet MS" panose="020B0603020202020204" pitchFamily="34" charset="0"/>
              </a:rPr>
              <a:t>Non sono previste forme di «esecuzione» del parere vincolante.</a:t>
            </a:r>
          </a:p>
          <a:p>
            <a:pPr marL="0" indent="0" algn="just">
              <a:lnSpc>
                <a:spcPct val="100000"/>
              </a:lnSpc>
              <a:spcBef>
                <a:spcPts val="1200"/>
              </a:spcBef>
              <a:buNone/>
            </a:pPr>
            <a:r>
              <a:rPr lang="it-IT" sz="2400" dirty="0">
                <a:latin typeface="Trebuchet MS" panose="020B0603020202020204" pitchFamily="34" charset="0"/>
              </a:rPr>
              <a:t>Tuttavia, in caso di impugnativa, il G.A. valuta il </a:t>
            </a:r>
            <a:r>
              <a:rPr lang="it-IT" sz="2400" b="1" dirty="0">
                <a:latin typeface="Trebuchet MS" panose="020B0603020202020204" pitchFamily="34" charset="0"/>
              </a:rPr>
              <a:t>comportamento</a:t>
            </a:r>
            <a:r>
              <a:rPr lang="it-IT" sz="2400" dirty="0">
                <a:latin typeface="Trebuchet MS" panose="020B0603020202020204" pitchFamily="34" charset="0"/>
              </a:rPr>
              <a:t> della </a:t>
            </a:r>
            <a:r>
              <a:rPr lang="it-IT" sz="2400" b="1" dirty="0">
                <a:latin typeface="Trebuchet MS" panose="020B0603020202020204" pitchFamily="34" charset="0"/>
              </a:rPr>
              <a:t>parte ricorrente, </a:t>
            </a:r>
            <a:r>
              <a:rPr lang="it-IT" sz="2400" dirty="0">
                <a:latin typeface="Trebuchet MS" panose="020B0603020202020204" pitchFamily="34" charset="0"/>
              </a:rPr>
              <a:t>ai sensi dell’art. 26 </a:t>
            </a:r>
            <a:r>
              <a:rPr lang="it-IT" sz="2400" dirty="0" err="1">
                <a:latin typeface="Trebuchet MS" panose="020B0603020202020204" pitchFamily="34" charset="0"/>
              </a:rPr>
              <a:t>c.p.a</a:t>
            </a:r>
            <a:r>
              <a:rPr lang="it-IT" sz="2400" dirty="0">
                <a:latin typeface="Trebuchet MS" panose="020B0603020202020204" pitchFamily="34" charset="0"/>
              </a:rPr>
              <a:t>. </a:t>
            </a:r>
            <a:r>
              <a:rPr lang="it-IT" sz="1600" dirty="0">
                <a:latin typeface="Trebuchet MS" panose="020B0603020202020204" pitchFamily="34" charset="0"/>
              </a:rPr>
              <a:t>(condanna al pagamento delle spese di giudizio oppure per lite temeraria).</a:t>
            </a: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21</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a:latin typeface="Trebuchet MS" panose="020B0603020202020204" pitchFamily="34" charset="0"/>
              </a:rPr>
              <a:t>Parere vincolante adeguamento</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376962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3140" y="2204863"/>
            <a:ext cx="7781488" cy="3276717"/>
          </a:xfrm>
        </p:spPr>
        <p:txBody>
          <a:bodyPr>
            <a:normAutofit/>
          </a:bodyPr>
          <a:lstStyle/>
          <a:p>
            <a:pPr marL="0" indent="0">
              <a:buNone/>
            </a:pPr>
            <a:endParaRPr lang="it-IT" sz="1800" dirty="0"/>
          </a:p>
          <a:p>
            <a:pPr marL="0" indent="0" algn="ctr">
              <a:lnSpc>
                <a:spcPct val="100000"/>
              </a:lnSpc>
              <a:spcBef>
                <a:spcPts val="1200"/>
              </a:spcBef>
              <a:buNone/>
            </a:pPr>
            <a:r>
              <a:rPr lang="it-IT" sz="2400" b="1" dirty="0" smtClean="0">
                <a:latin typeface="Trebuchet MS" panose="020B0603020202020204" pitchFamily="34" charset="0"/>
              </a:rPr>
              <a:t>Art. 220</a:t>
            </a:r>
          </a:p>
          <a:p>
            <a:pPr marL="0" indent="0" algn="ctr">
              <a:lnSpc>
                <a:spcPct val="100000"/>
              </a:lnSpc>
              <a:spcBef>
                <a:spcPts val="1200"/>
              </a:spcBef>
              <a:buNone/>
            </a:pPr>
            <a:r>
              <a:rPr lang="it-IT" sz="2400" b="1" dirty="0">
                <a:latin typeface="Trebuchet MS" panose="020B0603020202020204" pitchFamily="34" charset="0"/>
              </a:rPr>
              <a:t>P</a:t>
            </a:r>
            <a:r>
              <a:rPr lang="it-IT" sz="2400" b="1" dirty="0" smtClean="0">
                <a:latin typeface="Trebuchet MS" panose="020B0603020202020204" pitchFamily="34" charset="0"/>
              </a:rPr>
              <a:t>areri di precontenzioso e legittimazione ad agire dell’ANAC</a:t>
            </a:r>
            <a:endParaRPr lang="it-IT" sz="16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22</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smtClean="0">
                <a:latin typeface="Trebuchet MS" panose="020B0603020202020204" pitchFamily="34" charset="0"/>
              </a:rPr>
              <a:t>Bozza nuovo Codice dei contratti pubblici </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201612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700808"/>
            <a:ext cx="7781488" cy="4521750"/>
          </a:xfrm>
        </p:spPr>
        <p:txBody>
          <a:bodyPr>
            <a:normAutofit fontScale="25000" lnSpcReduction="20000"/>
          </a:bodyPr>
          <a:lstStyle/>
          <a:p>
            <a:pPr marL="0" indent="0">
              <a:buNone/>
            </a:pPr>
            <a:endParaRPr lang="it-IT" sz="1800" dirty="0"/>
          </a:p>
          <a:p>
            <a:pPr marL="0" indent="0" algn="just">
              <a:lnSpc>
                <a:spcPct val="100000"/>
              </a:lnSpc>
              <a:spcBef>
                <a:spcPts val="1200"/>
              </a:spcBef>
              <a:buNone/>
            </a:pPr>
            <a:r>
              <a:rPr lang="it-IT" sz="9600" b="1" dirty="0">
                <a:latin typeface="Trebuchet MS" panose="020B0603020202020204" pitchFamily="34" charset="0"/>
              </a:rPr>
              <a:t>1. Su iniziativa della stazione appaltante, dell’ente concedente o di una o più delle altre parti, l'ANAC </a:t>
            </a:r>
            <a:r>
              <a:rPr lang="it-IT" sz="9600" b="1" dirty="0" smtClean="0">
                <a:latin typeface="Trebuchet MS" panose="020B0603020202020204" pitchFamily="34" charset="0"/>
              </a:rPr>
              <a:t>esprime parere</a:t>
            </a:r>
            <a:r>
              <a:rPr lang="it-IT" sz="9600" b="1" dirty="0">
                <a:latin typeface="Trebuchet MS" panose="020B0603020202020204" pitchFamily="34" charset="0"/>
              </a:rPr>
              <a:t>, previo contraddittorio, su questioni insorte durante lo svolgimento delle procedure di gara, entro </a:t>
            </a:r>
            <a:r>
              <a:rPr lang="it-IT" sz="9600" b="1" dirty="0" smtClean="0">
                <a:latin typeface="Trebuchet MS" panose="020B0603020202020204" pitchFamily="34" charset="0"/>
              </a:rPr>
              <a:t>30 giorni </a:t>
            </a:r>
            <a:r>
              <a:rPr lang="it-IT" sz="9600" b="1" dirty="0">
                <a:latin typeface="Trebuchet MS" panose="020B0603020202020204" pitchFamily="34" charset="0"/>
              </a:rPr>
              <a:t>dalla ricezione della richiesta. L’operatore economico che abbia richiesto il parere o vi abbia aderito </a:t>
            </a:r>
            <a:r>
              <a:rPr lang="it-IT" sz="9600" b="1" dirty="0" smtClean="0">
                <a:latin typeface="Trebuchet MS" panose="020B0603020202020204" pitchFamily="34" charset="0"/>
              </a:rPr>
              <a:t>lo può </a:t>
            </a:r>
            <a:r>
              <a:rPr lang="it-IT" sz="9600" b="1" dirty="0">
                <a:latin typeface="Trebuchet MS" panose="020B0603020202020204" pitchFamily="34" charset="0"/>
              </a:rPr>
              <a:t>impugnare esclusivamente per violazione delle regole di diritto relative al merito della controversia. </a:t>
            </a:r>
            <a:r>
              <a:rPr lang="it-IT" sz="9600" b="1" dirty="0" smtClean="0">
                <a:latin typeface="Trebuchet MS" panose="020B0603020202020204" pitchFamily="34" charset="0"/>
              </a:rPr>
              <a:t>La stazione </a:t>
            </a:r>
            <a:r>
              <a:rPr lang="it-IT" sz="9600" b="1" dirty="0">
                <a:latin typeface="Trebuchet MS" panose="020B0603020202020204" pitchFamily="34" charset="0"/>
              </a:rPr>
              <a:t>appaltante o l’ente concedente che non intenda conformarsi al parere comunica, con </a:t>
            </a:r>
            <a:r>
              <a:rPr lang="it-IT" sz="9600" b="1" dirty="0" smtClean="0">
                <a:latin typeface="Trebuchet MS" panose="020B0603020202020204" pitchFamily="34" charset="0"/>
              </a:rPr>
              <a:t>provvedimento da </a:t>
            </a:r>
            <a:r>
              <a:rPr lang="it-IT" sz="9600" b="1" dirty="0">
                <a:latin typeface="Trebuchet MS" panose="020B0603020202020204" pitchFamily="34" charset="0"/>
              </a:rPr>
              <a:t>adottare entro 15 giorni, le relative motivazioni alle parti interessate e all’ANAC, che può proporre il </a:t>
            </a:r>
            <a:r>
              <a:rPr lang="it-IT" sz="9600" b="1" dirty="0" smtClean="0">
                <a:latin typeface="Trebuchet MS" panose="020B0603020202020204" pitchFamily="34" charset="0"/>
              </a:rPr>
              <a:t>ricorso di </a:t>
            </a:r>
            <a:r>
              <a:rPr lang="it-IT" sz="9600" b="1" dirty="0">
                <a:latin typeface="Trebuchet MS" panose="020B0603020202020204" pitchFamily="34" charset="0"/>
              </a:rPr>
              <a:t>cui al comma 3.</a:t>
            </a:r>
            <a:endParaRPr lang="it-IT" sz="96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23</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smtClean="0">
                <a:latin typeface="Trebuchet MS" panose="020B0603020202020204" pitchFamily="34" charset="0"/>
              </a:rPr>
              <a:t>Bozza nuovo Codice dei contratti pubblici </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343870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700808"/>
            <a:ext cx="7781488" cy="4521750"/>
          </a:xfrm>
        </p:spPr>
        <p:txBody>
          <a:bodyPr>
            <a:normAutofit fontScale="32500" lnSpcReduction="20000"/>
          </a:bodyPr>
          <a:lstStyle/>
          <a:p>
            <a:pPr marL="0" indent="0">
              <a:buNone/>
            </a:pPr>
            <a:endParaRPr lang="it-IT" sz="1800" dirty="0"/>
          </a:p>
          <a:p>
            <a:pPr marL="0" indent="0" algn="just">
              <a:lnSpc>
                <a:spcPct val="100000"/>
              </a:lnSpc>
              <a:spcBef>
                <a:spcPts val="1200"/>
              </a:spcBef>
              <a:buNone/>
            </a:pPr>
            <a:r>
              <a:rPr lang="it-IT" sz="9600" b="1" dirty="0">
                <a:latin typeface="Trebuchet MS" panose="020B0603020202020204" pitchFamily="34" charset="0"/>
              </a:rPr>
              <a:t>2. L'ANAC è legittimata ad agire in giudizio per l'impugnazione dei bandi, degli altri atti generali e </a:t>
            </a:r>
            <a:r>
              <a:rPr lang="it-IT" sz="9600" b="1" dirty="0" smtClean="0">
                <a:latin typeface="Trebuchet MS" panose="020B0603020202020204" pitchFamily="34" charset="0"/>
              </a:rPr>
              <a:t>dei provvedimenti </a:t>
            </a:r>
            <a:r>
              <a:rPr lang="it-IT" sz="9600" b="1" dirty="0">
                <a:latin typeface="Trebuchet MS" panose="020B0603020202020204" pitchFamily="34" charset="0"/>
              </a:rPr>
              <a:t>relativi a contratti di rilevante impatto, emessi da qualsiasi stazione appaltante, qualora ritenga</a:t>
            </a:r>
          </a:p>
          <a:p>
            <a:pPr marL="0" indent="0" algn="just">
              <a:lnSpc>
                <a:spcPct val="100000"/>
              </a:lnSpc>
              <a:spcBef>
                <a:spcPts val="1200"/>
              </a:spcBef>
              <a:buNone/>
            </a:pPr>
            <a:r>
              <a:rPr lang="it-IT" sz="9600" b="1" dirty="0">
                <a:latin typeface="Trebuchet MS" panose="020B0603020202020204" pitchFamily="34" charset="0"/>
              </a:rPr>
              <a:t>che essi violino le norme in materia di contratti pubblici relativi a lavori, servizi e forniture</a:t>
            </a:r>
            <a:r>
              <a:rPr lang="it-IT" sz="9600" b="1" dirty="0" smtClean="0">
                <a:latin typeface="Trebuchet MS" panose="020B0603020202020204" pitchFamily="34" charset="0"/>
              </a:rPr>
              <a:t>.</a:t>
            </a:r>
            <a:endParaRPr lang="it-IT" sz="96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24</a:t>
            </a:fld>
            <a:endParaRPr lang="it-IT" sz="1400">
              <a:solidFill>
                <a:schemeClr val="tx1"/>
              </a:solidFill>
            </a:endParaRPr>
          </a:p>
        </p:txBody>
      </p:sp>
      <p:sp>
        <p:nvSpPr>
          <p:cNvPr id="6" name="Titolo 1"/>
          <p:cNvSpPr txBox="1">
            <a:spLocks/>
          </p:cNvSpPr>
          <p:nvPr/>
        </p:nvSpPr>
        <p:spPr>
          <a:xfrm>
            <a:off x="903140" y="1196752"/>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smtClean="0">
                <a:latin typeface="Trebuchet MS" panose="020B0603020202020204" pitchFamily="34" charset="0"/>
              </a:rPr>
              <a:t>Bozza nuovo Codice dei contratti pubblici </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244614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507467"/>
            <a:ext cx="7781488" cy="5236636"/>
          </a:xfrm>
        </p:spPr>
        <p:txBody>
          <a:bodyPr>
            <a:normAutofit fontScale="25000" lnSpcReduction="20000"/>
          </a:bodyPr>
          <a:lstStyle/>
          <a:p>
            <a:pPr marL="0" indent="0">
              <a:buNone/>
            </a:pPr>
            <a:endParaRPr lang="it-IT" sz="1800" dirty="0"/>
          </a:p>
          <a:p>
            <a:pPr marL="0" indent="0" algn="just">
              <a:lnSpc>
                <a:spcPct val="100000"/>
              </a:lnSpc>
              <a:spcBef>
                <a:spcPts val="1200"/>
              </a:spcBef>
              <a:buNone/>
            </a:pPr>
            <a:r>
              <a:rPr lang="it-IT" sz="9600" b="1" dirty="0">
                <a:latin typeface="Trebuchet MS" panose="020B0603020202020204" pitchFamily="34" charset="0"/>
              </a:rPr>
              <a:t>3. Se ritiene che una stazione appaltante abbia adottato un provvedimento viziato da gravi violazioni del </a:t>
            </a:r>
            <a:r>
              <a:rPr lang="it-IT" sz="9600" b="1" dirty="0" smtClean="0">
                <a:latin typeface="Trebuchet MS" panose="020B0603020202020204" pitchFamily="34" charset="0"/>
              </a:rPr>
              <a:t>codice l'ANAC </a:t>
            </a:r>
            <a:r>
              <a:rPr lang="it-IT" sz="9600" b="1" dirty="0">
                <a:latin typeface="Trebuchet MS" panose="020B0603020202020204" pitchFamily="34" charset="0"/>
              </a:rPr>
              <a:t>emette, entro 60 giorni dalla notizia della violazione, un parere motivato nel quale </a:t>
            </a:r>
            <a:r>
              <a:rPr lang="it-IT" sz="9600" b="1" dirty="0" smtClean="0">
                <a:latin typeface="Trebuchet MS" panose="020B0603020202020204" pitchFamily="34" charset="0"/>
              </a:rPr>
              <a:t>indica specificamente </a:t>
            </a:r>
            <a:r>
              <a:rPr lang="it-IT" sz="9600" b="1" dirty="0">
                <a:latin typeface="Trebuchet MS" panose="020B0603020202020204" pitchFamily="34" charset="0"/>
              </a:rPr>
              <a:t>i vizi di legittimità riscontrati. Con il regolamento di cui al comma 4, l’Autorità individua </a:t>
            </a:r>
            <a:r>
              <a:rPr lang="it-IT" sz="9600" b="1" dirty="0" smtClean="0">
                <a:latin typeface="Trebuchet MS" panose="020B0603020202020204" pitchFamily="34" charset="0"/>
              </a:rPr>
              <a:t>un termine </a:t>
            </a:r>
            <a:r>
              <a:rPr lang="it-IT" sz="9600" b="1" dirty="0">
                <a:latin typeface="Trebuchet MS" panose="020B0603020202020204" pitchFamily="34" charset="0"/>
              </a:rPr>
              <a:t>massimo, che decorre dall’adozione o dalla pubblicazione dell’atto contenente la violazione, entro </a:t>
            </a:r>
            <a:r>
              <a:rPr lang="it-IT" sz="9600" b="1" dirty="0" smtClean="0">
                <a:latin typeface="Trebuchet MS" panose="020B0603020202020204" pitchFamily="34" charset="0"/>
              </a:rPr>
              <a:t>il quale </a:t>
            </a:r>
            <a:r>
              <a:rPr lang="it-IT" sz="9600" b="1" dirty="0">
                <a:latin typeface="Trebuchet MS" panose="020B0603020202020204" pitchFamily="34" charset="0"/>
              </a:rPr>
              <a:t>il parere può essere emesso. Il parere è trasmesso alla stazione appaltante. Se la stazione appaltante </a:t>
            </a:r>
            <a:r>
              <a:rPr lang="it-IT" sz="9600" b="1" dirty="0" smtClean="0">
                <a:latin typeface="Trebuchet MS" panose="020B0603020202020204" pitchFamily="34" charset="0"/>
              </a:rPr>
              <a:t>non vi </a:t>
            </a:r>
            <a:r>
              <a:rPr lang="it-IT" sz="9600" b="1" dirty="0">
                <a:latin typeface="Trebuchet MS" panose="020B0603020202020204" pitchFamily="34" charset="0"/>
              </a:rPr>
              <a:t>si conforma entro il termine assegnato dall'ANAC, comunque non superiore a 30 giorni dalla trasmissione</a:t>
            </a:r>
            <a:r>
              <a:rPr lang="it-IT" sz="9600" b="1" dirty="0" smtClean="0">
                <a:latin typeface="Trebuchet MS" panose="020B0603020202020204" pitchFamily="34" charset="0"/>
              </a:rPr>
              <a:t>, l'Autorità </a:t>
            </a:r>
            <a:r>
              <a:rPr lang="it-IT" sz="9600" b="1" dirty="0">
                <a:latin typeface="Trebuchet MS" panose="020B0603020202020204" pitchFamily="34" charset="0"/>
              </a:rPr>
              <a:t>può presentare ricorso, entro i successivi 30 giorni, innanzi al giudice amministrativo, ai </a:t>
            </a:r>
            <a:r>
              <a:rPr lang="it-IT" sz="9600" b="1" dirty="0" smtClean="0">
                <a:latin typeface="Trebuchet MS" panose="020B0603020202020204" pitchFamily="34" charset="0"/>
              </a:rPr>
              <a:t>sensi dell'articolo </a:t>
            </a:r>
            <a:r>
              <a:rPr lang="it-IT" sz="9600" b="1" dirty="0">
                <a:latin typeface="Trebuchet MS" panose="020B0603020202020204" pitchFamily="34" charset="0"/>
              </a:rPr>
              <a:t>120 del codice del processo amministrativo</a:t>
            </a:r>
            <a:r>
              <a:rPr lang="it-IT" sz="9600" b="1" dirty="0" smtClean="0">
                <a:latin typeface="Trebuchet MS" panose="020B0603020202020204" pitchFamily="34" charset="0"/>
              </a:rPr>
              <a:t>.</a:t>
            </a:r>
            <a:endParaRPr lang="it-IT" sz="96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25</a:t>
            </a:fld>
            <a:endParaRPr lang="it-IT" sz="1400">
              <a:solidFill>
                <a:schemeClr val="tx1"/>
              </a:solidFill>
            </a:endParaRPr>
          </a:p>
        </p:txBody>
      </p:sp>
      <p:sp>
        <p:nvSpPr>
          <p:cNvPr id="6" name="Titolo 1"/>
          <p:cNvSpPr txBox="1">
            <a:spLocks/>
          </p:cNvSpPr>
          <p:nvPr/>
        </p:nvSpPr>
        <p:spPr>
          <a:xfrm>
            <a:off x="874540" y="895046"/>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smtClean="0">
                <a:latin typeface="Trebuchet MS" panose="020B0603020202020204" pitchFamily="34" charset="0"/>
              </a:rPr>
              <a:t>Bozza nuovo Codice dei contratti pubblici </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416469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507467"/>
            <a:ext cx="7781488" cy="3289685"/>
          </a:xfrm>
        </p:spPr>
        <p:txBody>
          <a:bodyPr>
            <a:normAutofit/>
          </a:bodyPr>
          <a:lstStyle/>
          <a:p>
            <a:pPr marL="0" indent="0">
              <a:buNone/>
            </a:pPr>
            <a:endParaRPr lang="it-IT" sz="1800" dirty="0"/>
          </a:p>
          <a:p>
            <a:pPr marL="0" indent="0" algn="just">
              <a:lnSpc>
                <a:spcPct val="100000"/>
              </a:lnSpc>
              <a:spcBef>
                <a:spcPts val="1200"/>
              </a:spcBef>
              <a:buNone/>
            </a:pPr>
            <a:r>
              <a:rPr lang="it-IT" sz="2600" b="1" dirty="0" smtClean="0">
                <a:latin typeface="Trebuchet MS" panose="020B0603020202020204" pitchFamily="34" charset="0"/>
              </a:rPr>
              <a:t>4.L'ANAC</a:t>
            </a:r>
            <a:r>
              <a:rPr lang="it-IT" sz="2600" b="1" dirty="0">
                <a:latin typeface="Trebuchet MS" panose="020B0603020202020204" pitchFamily="34" charset="0"/>
              </a:rPr>
              <a:t>, con proprio regolamento, può individuare i casi o le tipologie di provvedimenti, anche relativi </a:t>
            </a:r>
            <a:r>
              <a:rPr lang="it-IT" sz="2600" b="1" dirty="0" smtClean="0">
                <a:latin typeface="Trebuchet MS" panose="020B0603020202020204" pitchFamily="34" charset="0"/>
              </a:rPr>
              <a:t>alla fase </a:t>
            </a:r>
            <a:r>
              <a:rPr lang="it-IT" sz="2600" b="1" dirty="0">
                <a:latin typeface="Trebuchet MS" panose="020B0603020202020204" pitchFamily="34" charset="0"/>
              </a:rPr>
              <a:t>esecutiva, con riferimento ai quali esercita i poteri di cui ai commi precedenti.</a:t>
            </a:r>
          </a:p>
          <a:p>
            <a:pPr marL="0" indent="0" algn="just">
              <a:lnSpc>
                <a:spcPct val="100000"/>
              </a:lnSpc>
              <a:spcBef>
                <a:spcPts val="1200"/>
              </a:spcBef>
              <a:buNone/>
            </a:pPr>
            <a:endParaRPr lang="it-IT" sz="9600" b="1"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26</a:t>
            </a:fld>
            <a:endParaRPr lang="it-IT" sz="1400">
              <a:solidFill>
                <a:schemeClr val="tx1"/>
              </a:solidFill>
            </a:endParaRPr>
          </a:p>
        </p:txBody>
      </p:sp>
      <p:sp>
        <p:nvSpPr>
          <p:cNvPr id="6" name="Titolo 1"/>
          <p:cNvSpPr txBox="1">
            <a:spLocks/>
          </p:cNvSpPr>
          <p:nvPr/>
        </p:nvSpPr>
        <p:spPr>
          <a:xfrm>
            <a:off x="874540" y="895046"/>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smtClean="0">
                <a:latin typeface="Trebuchet MS" panose="020B0603020202020204" pitchFamily="34" charset="0"/>
              </a:rPr>
              <a:t>Bozza nuovo Codice dei contratti pubblici </a:t>
            </a:r>
            <a:endParaRPr lang="it-IT" sz="2800" i="1" dirty="0"/>
          </a:p>
        </p:txBody>
      </p:sp>
      <p:pic>
        <p:nvPicPr>
          <p:cNvPr id="2" name="Immagine 1">
            <a:extLst>
              <a:ext uri="{FF2B5EF4-FFF2-40B4-BE49-F238E27FC236}">
                <a16:creationId xmlns:a16="http://schemas.microsoft.com/office/drawing/2014/main" id="{403F89C9-ED64-486A-84BC-7807C97D3D1D}"/>
              </a:ext>
            </a:extLst>
          </p:cNvPr>
          <p:cNvPicPr>
            <a:picLocks noChangeAspect="1"/>
          </p:cNvPicPr>
          <p:nvPr/>
        </p:nvPicPr>
        <p:blipFill>
          <a:blip r:embed="rId2"/>
          <a:stretch>
            <a:fillRect/>
          </a:stretch>
        </p:blipFill>
        <p:spPr>
          <a:xfrm>
            <a:off x="7709409" y="481867"/>
            <a:ext cx="823031" cy="719390"/>
          </a:xfrm>
          <a:prstGeom prst="rect">
            <a:avLst/>
          </a:prstGeom>
        </p:spPr>
      </p:pic>
    </p:spTree>
    <p:extLst>
      <p:ext uri="{BB962C8B-B14F-4D97-AF65-F5344CB8AC3E}">
        <p14:creationId xmlns:p14="http://schemas.microsoft.com/office/powerpoint/2010/main" val="15815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7724" y="868778"/>
            <a:ext cx="8136904" cy="859907"/>
          </a:xfrm>
        </p:spPr>
        <p:txBody>
          <a:bodyPr>
            <a:noAutofit/>
          </a:bodyPr>
          <a:lstStyle/>
          <a:p>
            <a:r>
              <a:rPr lang="it-IT" sz="3000" b="1" dirty="0">
                <a:latin typeface="Trebuchet MS" panose="020B0603020202020204" pitchFamily="34" charset="0"/>
              </a:rPr>
              <a:t>I POTERI DI PRECONTENZIOSO</a:t>
            </a:r>
            <a:endParaRPr lang="it-IT" sz="2600" dirty="0">
              <a:solidFill>
                <a:schemeClr val="accent1">
                  <a:lumMod val="75000"/>
                </a:schemeClr>
              </a:solidFill>
              <a:latin typeface="Trebuchet MS" panose="020B0603020202020204" pitchFamily="34" charset="0"/>
            </a:endParaRPr>
          </a:p>
        </p:txBody>
      </p:sp>
      <p:sp>
        <p:nvSpPr>
          <p:cNvPr id="3" name="Segnaposto contenuto 2"/>
          <p:cNvSpPr>
            <a:spLocks noGrp="1"/>
          </p:cNvSpPr>
          <p:nvPr>
            <p:ph idx="1"/>
          </p:nvPr>
        </p:nvSpPr>
        <p:spPr>
          <a:xfrm>
            <a:off x="510037" y="2046755"/>
            <a:ext cx="8107368" cy="4033267"/>
          </a:xfrm>
        </p:spPr>
        <p:txBody>
          <a:bodyPr>
            <a:normAutofit fontScale="92500" lnSpcReduction="10000"/>
          </a:bodyPr>
          <a:lstStyle/>
          <a:p>
            <a:pPr marL="0" indent="0">
              <a:buNone/>
            </a:pPr>
            <a:endParaRPr lang="it-IT" sz="1800" dirty="0"/>
          </a:p>
          <a:p>
            <a:pPr marL="114300" indent="0">
              <a:buNone/>
            </a:pPr>
            <a:r>
              <a:rPr lang="it-IT" sz="2200" b="1" dirty="0">
                <a:latin typeface="Trebuchet MS" panose="020B0603020202020204" pitchFamily="34" charset="0"/>
              </a:rPr>
              <a:t>Art. 211 co. 1 D.Lgs. 50/2016</a:t>
            </a:r>
          </a:p>
          <a:p>
            <a:pPr marL="114300" indent="0" algn="just">
              <a:buNone/>
            </a:pPr>
            <a:r>
              <a:rPr lang="it-IT" sz="1900" i="1" dirty="0">
                <a:latin typeface="Trebuchet MS" panose="020B0603020202020204" pitchFamily="34" charset="0"/>
              </a:rPr>
              <a:t>Su iniziativa della stazione appaltante o di una o più delle altre parti, l’ANAC esprime parere, previo contraddittorio, relativamente a questioni insorte durante lo svolgimento delle procedure di gara, entro trenta giorni dalla ricezione della richiesta. </a:t>
            </a:r>
          </a:p>
          <a:p>
            <a:pPr marL="114300" indent="0" algn="just">
              <a:buNone/>
            </a:pPr>
            <a:r>
              <a:rPr lang="it-IT" sz="1900" i="1" dirty="0">
                <a:latin typeface="Trebuchet MS" panose="020B0603020202020204" pitchFamily="34" charset="0"/>
              </a:rPr>
              <a:t>Il parere obbliga le parti che vi abbiano preventivamente consentito ad attenersi a quanto in esso stabilito. </a:t>
            </a:r>
          </a:p>
          <a:p>
            <a:pPr marL="114300" indent="0" algn="just">
              <a:buNone/>
            </a:pPr>
            <a:r>
              <a:rPr lang="it-IT" sz="1900" i="1" dirty="0">
                <a:latin typeface="Trebuchet MS" panose="020B0603020202020204" pitchFamily="34" charset="0"/>
              </a:rPr>
              <a:t>Il parere vincolante è impugnabile innanzi ai competenti organi della giustizia amministrativa ai sensi dell</a:t>
            </a:r>
            <a:r>
              <a:rPr lang="it-IT" sz="1900" i="1" dirty="0">
                <a:latin typeface="Trebuchet MS" panose="020B0603020202020204" pitchFamily="34" charset="0"/>
                <a:hlinkClick r:id="rId2"/>
              </a:rPr>
              <a:t>’articolo 120 del codice del processo amministrativo</a:t>
            </a:r>
            <a:r>
              <a:rPr lang="it-IT" sz="1900" i="1" dirty="0">
                <a:latin typeface="Trebuchet MS" panose="020B0603020202020204" pitchFamily="34" charset="0"/>
              </a:rPr>
              <a:t>. </a:t>
            </a:r>
          </a:p>
          <a:p>
            <a:pPr marL="114300" indent="0" algn="just">
              <a:buNone/>
            </a:pPr>
            <a:r>
              <a:rPr lang="it-IT" sz="1900" i="1" dirty="0">
                <a:latin typeface="Trebuchet MS" panose="020B0603020202020204" pitchFamily="34" charset="0"/>
              </a:rPr>
              <a:t>In caso di rigetto del ricorso contro il parere vincolante, il giudice valuta il comportamento della parte ricorrente ai sensi e per gli effetti dell'</a:t>
            </a:r>
            <a:r>
              <a:rPr lang="it-IT" sz="1900" i="1" dirty="0">
                <a:latin typeface="Trebuchet MS" panose="020B0603020202020204" pitchFamily="34" charset="0"/>
                <a:hlinkClick r:id="rId3"/>
              </a:rPr>
              <a:t>articolo 26 del codice del processo amministrativo</a:t>
            </a:r>
            <a:r>
              <a:rPr lang="it-IT" sz="1900" i="1" dirty="0">
                <a:latin typeface="Trebuchet MS" panose="020B0603020202020204" pitchFamily="34" charset="0"/>
              </a:rPr>
              <a:t>.</a:t>
            </a: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a:t>
            </a:fld>
            <a:endParaRPr lang="it-IT" sz="1400">
              <a:solidFill>
                <a:schemeClr val="tx1"/>
              </a:solidFill>
            </a:endParaRPr>
          </a:p>
        </p:txBody>
      </p:sp>
      <p:sp>
        <p:nvSpPr>
          <p:cNvPr id="5" name="Titolo 1"/>
          <p:cNvSpPr txBox="1">
            <a:spLocks/>
          </p:cNvSpPr>
          <p:nvPr/>
        </p:nvSpPr>
        <p:spPr>
          <a:xfrm>
            <a:off x="661026" y="1589210"/>
            <a:ext cx="8314612" cy="3785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dirty="0">
                <a:latin typeface="Trebuchet MS" panose="020B0603020202020204" pitchFamily="34" charset="0"/>
              </a:rPr>
              <a:t>I riferimenti </a:t>
            </a:r>
            <a:r>
              <a:rPr lang="it-IT" sz="3800" b="1" i="1" dirty="0">
                <a:latin typeface="Trebuchet MS" panose="020B0603020202020204" pitchFamily="34" charset="0"/>
              </a:rPr>
              <a:t>normativi</a:t>
            </a:r>
            <a:endParaRPr lang="it-IT" sz="3800" b="1" i="1" dirty="0"/>
          </a:p>
        </p:txBody>
      </p:sp>
      <p:pic>
        <p:nvPicPr>
          <p:cNvPr id="6" name="Immagine 5">
            <a:extLst>
              <a:ext uri="{FF2B5EF4-FFF2-40B4-BE49-F238E27FC236}">
                <a16:creationId xmlns:a16="http://schemas.microsoft.com/office/drawing/2014/main" id="{D01B7B86-AE5F-4FBC-84B7-815568B25DB1}"/>
              </a:ext>
            </a:extLst>
          </p:cNvPr>
          <p:cNvPicPr>
            <a:picLocks noChangeAspect="1"/>
          </p:cNvPicPr>
          <p:nvPr/>
        </p:nvPicPr>
        <p:blipFill>
          <a:blip r:embed="rId4"/>
          <a:stretch>
            <a:fillRect/>
          </a:stretch>
        </p:blipFill>
        <p:spPr>
          <a:xfrm>
            <a:off x="7829985" y="606933"/>
            <a:ext cx="816935" cy="719390"/>
          </a:xfrm>
          <a:prstGeom prst="rect">
            <a:avLst/>
          </a:prstGeom>
        </p:spPr>
      </p:pic>
    </p:spTree>
    <p:extLst>
      <p:ext uri="{BB962C8B-B14F-4D97-AF65-F5344CB8AC3E}">
        <p14:creationId xmlns:p14="http://schemas.microsoft.com/office/powerpoint/2010/main" val="150279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9697" y="2564904"/>
            <a:ext cx="8061383" cy="3528392"/>
          </a:xfrm>
        </p:spPr>
        <p:txBody>
          <a:bodyPr>
            <a:normAutofit fontScale="85000" lnSpcReduction="20000"/>
          </a:bodyPr>
          <a:lstStyle/>
          <a:p>
            <a:pPr marL="0" indent="0">
              <a:buNone/>
            </a:pPr>
            <a:endParaRPr lang="it-IT" sz="1800" dirty="0"/>
          </a:p>
          <a:p>
            <a:pPr marL="0" indent="0" algn="just">
              <a:buNone/>
            </a:pPr>
            <a:r>
              <a:rPr lang="it-IT" sz="3000" b="1" dirty="0">
                <a:latin typeface="Trebuchet MS" panose="020B0603020202020204" pitchFamily="34" charset="0"/>
              </a:rPr>
              <a:t>Regolamento A.N.AC. del 9 gennaio 2019 in materia di pareri di precontenzioso di cui all’art. 211 del decreto legislativo 18 aprile 2016, n. 50, modificato con Delibera n. 528 del 12 ottobre 2022</a:t>
            </a:r>
          </a:p>
          <a:p>
            <a:pPr marL="0" indent="0" algn="just">
              <a:buNone/>
            </a:pPr>
            <a:r>
              <a:rPr lang="it-IT" sz="2200" dirty="0">
                <a:latin typeface="Trebuchet MS" panose="020B0603020202020204" pitchFamily="34" charset="0"/>
              </a:rPr>
              <a:t>(pubblicato nella GU Serie Generale n. 273 del 22-11-2022)</a:t>
            </a:r>
          </a:p>
          <a:p>
            <a:pPr marL="0" indent="0" algn="just">
              <a:buNone/>
            </a:pPr>
            <a:endParaRPr lang="it-IT" sz="2200" dirty="0">
              <a:latin typeface="Trebuchet MS" panose="020B0603020202020204" pitchFamily="34" charset="0"/>
            </a:endParaRPr>
          </a:p>
          <a:p>
            <a:pPr marL="0" indent="0">
              <a:buNone/>
            </a:pPr>
            <a:endParaRPr lang="it-IT" sz="3000" dirty="0"/>
          </a:p>
          <a:p>
            <a:pPr marL="0" indent="0">
              <a:buNone/>
            </a:pPr>
            <a:r>
              <a:rPr lang="it-IT" sz="1700" dirty="0"/>
              <a:t>Disponibile sul sito dell’Autorità il testo consolidato del Regolamento con le modifiche apportate con la recente Delibera n. 528/2022</a:t>
            </a:r>
          </a:p>
          <a:p>
            <a:pPr marL="0" indent="0">
              <a:buNone/>
            </a:pPr>
            <a:r>
              <a:rPr lang="it-IT" sz="1700" dirty="0">
                <a:hlinkClick r:id="rId2"/>
              </a:rPr>
              <a:t>https://www.anticorruzione.it/documents/91439/a1db4646-56b2-3218-cc9a-6d3c70680c7f</a:t>
            </a:r>
            <a:endParaRPr lang="it-IT" sz="1400"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a:t>
            </a:fld>
            <a:endParaRPr lang="it-IT" sz="1400">
              <a:solidFill>
                <a:schemeClr val="tx1"/>
              </a:solidFill>
            </a:endParaRPr>
          </a:p>
        </p:txBody>
      </p:sp>
      <p:sp>
        <p:nvSpPr>
          <p:cNvPr id="7" name="Titolo 1"/>
          <p:cNvSpPr txBox="1">
            <a:spLocks/>
          </p:cNvSpPr>
          <p:nvPr/>
        </p:nvSpPr>
        <p:spPr>
          <a:xfrm>
            <a:off x="619697" y="1553894"/>
            <a:ext cx="8314612" cy="3785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dirty="0">
                <a:latin typeface="Trebuchet MS" panose="020B0603020202020204" pitchFamily="34" charset="0"/>
              </a:rPr>
              <a:t>I riferimenti </a:t>
            </a:r>
            <a:r>
              <a:rPr lang="it-IT" sz="3800" b="1" i="1" dirty="0">
                <a:latin typeface="Trebuchet MS" panose="020B0603020202020204" pitchFamily="34" charset="0"/>
              </a:rPr>
              <a:t>normativi</a:t>
            </a:r>
            <a:endParaRPr lang="it-IT" sz="3800" b="1" i="1" dirty="0"/>
          </a:p>
        </p:txBody>
      </p:sp>
      <p:pic>
        <p:nvPicPr>
          <p:cNvPr id="2" name="Immagine 1">
            <a:extLst>
              <a:ext uri="{FF2B5EF4-FFF2-40B4-BE49-F238E27FC236}">
                <a16:creationId xmlns:a16="http://schemas.microsoft.com/office/drawing/2014/main" id="{495D5F83-87F1-47A6-BA35-91641991C6FC}"/>
              </a:ext>
            </a:extLst>
          </p:cNvPr>
          <p:cNvPicPr>
            <a:picLocks noChangeAspect="1"/>
          </p:cNvPicPr>
          <p:nvPr/>
        </p:nvPicPr>
        <p:blipFill>
          <a:blip r:embed="rId3"/>
          <a:stretch>
            <a:fillRect/>
          </a:stretch>
        </p:blipFill>
        <p:spPr>
          <a:xfrm>
            <a:off x="7740352" y="487718"/>
            <a:ext cx="816935" cy="719390"/>
          </a:xfrm>
          <a:prstGeom prst="rect">
            <a:avLst/>
          </a:prstGeom>
        </p:spPr>
      </p:pic>
    </p:spTree>
    <p:extLst>
      <p:ext uri="{BB962C8B-B14F-4D97-AF65-F5344CB8AC3E}">
        <p14:creationId xmlns:p14="http://schemas.microsoft.com/office/powerpoint/2010/main" val="428681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5432" y="2132856"/>
            <a:ext cx="7781488" cy="3592679"/>
          </a:xfrm>
        </p:spPr>
        <p:txBody>
          <a:bodyPr>
            <a:normAutofit/>
          </a:bodyPr>
          <a:lstStyle/>
          <a:p>
            <a:pPr marL="0" indent="0">
              <a:buNone/>
            </a:pPr>
            <a:endParaRPr lang="it-IT" sz="1800" dirty="0"/>
          </a:p>
          <a:p>
            <a:pPr algn="just" defTabSz="720000">
              <a:lnSpc>
                <a:spcPct val="100000"/>
              </a:lnSpc>
            </a:pPr>
            <a:r>
              <a:rPr lang="it-IT" sz="2000" dirty="0">
                <a:latin typeface="Trebuchet MS" panose="020B0603020202020204" pitchFamily="34" charset="0"/>
              </a:rPr>
              <a:t>Nessun carattere vincolante </a:t>
            </a:r>
          </a:p>
          <a:p>
            <a:pPr algn="just" defTabSz="720000">
              <a:lnSpc>
                <a:spcPct val="100000"/>
              </a:lnSpc>
            </a:pPr>
            <a:r>
              <a:rPr lang="it-IT" sz="2000" dirty="0">
                <a:latin typeface="Trebuchet MS" panose="020B0603020202020204" pitchFamily="34" charset="0"/>
              </a:rPr>
              <a:t>Nessun obbligo conformativo</a:t>
            </a:r>
          </a:p>
          <a:p>
            <a:pPr marL="0" indent="0" algn="just">
              <a:lnSpc>
                <a:spcPct val="100000"/>
              </a:lnSpc>
              <a:buNone/>
            </a:pPr>
            <a:endParaRPr lang="it-IT" sz="1800" dirty="0">
              <a:latin typeface="Trebuchet MS" panose="020B0603020202020204" pitchFamily="34" charset="0"/>
            </a:endParaRPr>
          </a:p>
          <a:p>
            <a:pPr marL="0" indent="0" algn="just">
              <a:lnSpc>
                <a:spcPct val="100000"/>
              </a:lnSpc>
              <a:buNone/>
            </a:pPr>
            <a:endParaRPr lang="it-IT" sz="1800" dirty="0">
              <a:latin typeface="Trebuchet MS" panose="020B0603020202020204" pitchFamily="34" charset="0"/>
            </a:endParaRPr>
          </a:p>
          <a:p>
            <a:pPr marL="0" indent="0" algn="just">
              <a:lnSpc>
                <a:spcPct val="100000"/>
              </a:lnSpc>
              <a:buNone/>
            </a:pPr>
            <a:r>
              <a:rPr lang="it-IT" sz="1800" dirty="0">
                <a:latin typeface="Trebuchet MS" panose="020B0603020202020204" pitchFamily="34" charset="0"/>
              </a:rPr>
              <a:t>Secondo la giurisprudenza era un </a:t>
            </a:r>
            <a:r>
              <a:rPr lang="it-IT" sz="2400" b="1" dirty="0">
                <a:latin typeface="Trebuchet MS" panose="020B0603020202020204" pitchFamily="34" charset="0"/>
              </a:rPr>
              <a:t>parere tecnico</a:t>
            </a:r>
            <a:r>
              <a:rPr lang="it-IT" sz="1800" dirty="0">
                <a:latin typeface="Trebuchet MS" panose="020B0603020202020204" pitchFamily="34" charset="0"/>
              </a:rPr>
              <a:t>, di rilievo </a:t>
            </a:r>
            <a:r>
              <a:rPr lang="it-IT" sz="1800" dirty="0" err="1">
                <a:latin typeface="Trebuchet MS" panose="020B0603020202020204" pitchFamily="34" charset="0"/>
              </a:rPr>
              <a:t>endoprocedimentale</a:t>
            </a:r>
            <a:r>
              <a:rPr lang="it-IT" sz="1800" dirty="0">
                <a:latin typeface="Trebuchet MS" panose="020B0603020202020204" pitchFamily="34" charset="0"/>
              </a:rPr>
              <a:t> (TAR Sicilia, Catania, Sez. IV, 19 dicembre 2013, n.3032; TAR Abruzzo, Pescara, Sez. I, 3 marzo 2014, n.102).</a:t>
            </a:r>
          </a:p>
          <a:p>
            <a:endParaRPr lang="it-IT" dirty="0"/>
          </a:p>
          <a:p>
            <a:pPr defTabSz="720000"/>
            <a:endParaRPr lang="it-IT"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a:t>
            </a:fld>
            <a:endParaRPr lang="it-IT" sz="1400">
              <a:solidFill>
                <a:schemeClr val="tx1"/>
              </a:solidFill>
            </a:endParaRPr>
          </a:p>
        </p:txBody>
      </p:sp>
      <p:sp>
        <p:nvSpPr>
          <p:cNvPr id="6" name="Titolo 1"/>
          <p:cNvSpPr txBox="1">
            <a:spLocks/>
          </p:cNvSpPr>
          <p:nvPr/>
        </p:nvSpPr>
        <p:spPr>
          <a:xfrm>
            <a:off x="831562" y="1215901"/>
            <a:ext cx="8136904"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r>
              <a:rPr lang="it-IT" sz="2800" i="1" dirty="0">
                <a:latin typeface="Trebuchet MS" panose="020B0603020202020204" pitchFamily="34" charset="0"/>
              </a:rPr>
              <a:t>Differenze con il parere previsto dal Codice De Lise (art. 6)</a:t>
            </a:r>
            <a:endParaRPr lang="it-IT" sz="2800" i="1" dirty="0"/>
          </a:p>
        </p:txBody>
      </p:sp>
      <p:pic>
        <p:nvPicPr>
          <p:cNvPr id="2" name="Immagine 1">
            <a:extLst>
              <a:ext uri="{FF2B5EF4-FFF2-40B4-BE49-F238E27FC236}">
                <a16:creationId xmlns:a16="http://schemas.microsoft.com/office/drawing/2014/main" id="{2F01FE68-9B61-407C-88AF-6D1EF954CD90}"/>
              </a:ext>
            </a:extLst>
          </p:cNvPr>
          <p:cNvPicPr>
            <a:picLocks noChangeAspect="1"/>
          </p:cNvPicPr>
          <p:nvPr/>
        </p:nvPicPr>
        <p:blipFill>
          <a:blip r:embed="rId2"/>
          <a:stretch>
            <a:fillRect/>
          </a:stretch>
        </p:blipFill>
        <p:spPr>
          <a:xfrm>
            <a:off x="7982105" y="366294"/>
            <a:ext cx="816935" cy="719390"/>
          </a:xfrm>
          <a:prstGeom prst="rect">
            <a:avLst/>
          </a:prstGeom>
        </p:spPr>
      </p:pic>
    </p:spTree>
    <p:extLst>
      <p:ext uri="{BB962C8B-B14F-4D97-AF65-F5344CB8AC3E}">
        <p14:creationId xmlns:p14="http://schemas.microsoft.com/office/powerpoint/2010/main" val="124612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988840"/>
            <a:ext cx="8319236" cy="4104456"/>
          </a:xfrm>
        </p:spPr>
        <p:txBody>
          <a:bodyPr>
            <a:normAutofit/>
          </a:bodyPr>
          <a:lstStyle/>
          <a:p>
            <a:pPr marL="0" indent="0">
              <a:buNone/>
            </a:pPr>
            <a:endParaRPr lang="it-IT" sz="1800" dirty="0"/>
          </a:p>
          <a:p>
            <a:pPr marL="0" indent="0" algn="just" defTabSz="720000">
              <a:lnSpc>
                <a:spcPct val="100000"/>
              </a:lnSpc>
              <a:buNone/>
            </a:pPr>
            <a:r>
              <a:rPr lang="it-IT" sz="2000" dirty="0">
                <a:latin typeface="Trebuchet MS" panose="020B0603020202020204" pitchFamily="34" charset="0"/>
              </a:rPr>
              <a:t>Il parere </a:t>
            </a:r>
            <a:r>
              <a:rPr lang="it-IT" sz="2000" i="1" dirty="0">
                <a:latin typeface="Trebuchet MS" panose="020B0603020202020204" pitchFamily="34" charset="0"/>
              </a:rPr>
              <a:t>può</a:t>
            </a:r>
            <a:r>
              <a:rPr lang="it-IT" sz="2000" dirty="0">
                <a:latin typeface="Trebuchet MS" panose="020B0603020202020204" pitchFamily="34" charset="0"/>
              </a:rPr>
              <a:t> assumere </a:t>
            </a:r>
            <a:r>
              <a:rPr lang="it-IT" sz="2000" b="1" i="1" u="sng" dirty="0">
                <a:effectLst>
                  <a:outerShdw blurRad="38100" dist="38100" dir="2700000" algn="tl">
                    <a:srgbClr val="000000">
                      <a:alpha val="43137"/>
                    </a:srgbClr>
                  </a:outerShdw>
                </a:effectLst>
                <a:latin typeface="Trebuchet MS" panose="020B0603020202020204" pitchFamily="34" charset="0"/>
              </a:rPr>
              <a:t>carattere vincolante:</a:t>
            </a:r>
          </a:p>
          <a:p>
            <a:pPr algn="just" defTabSz="720000">
              <a:lnSpc>
                <a:spcPct val="100000"/>
              </a:lnSpc>
            </a:pPr>
            <a:r>
              <a:rPr lang="it-IT" sz="2000" b="1" i="1" dirty="0">
                <a:effectLst>
                  <a:outerShdw blurRad="38100" dist="38100" dir="2700000" algn="tl">
                    <a:srgbClr val="000000">
                      <a:alpha val="43137"/>
                    </a:srgbClr>
                  </a:outerShdw>
                </a:effectLst>
                <a:latin typeface="Trebuchet MS" panose="020B0603020202020204" pitchFamily="34" charset="0"/>
              </a:rPr>
              <a:t> </a:t>
            </a:r>
            <a:r>
              <a:rPr lang="it-IT" sz="2000" dirty="0">
                <a:latin typeface="Trebuchet MS" panose="020B0603020202020204" pitchFamily="34" charset="0"/>
              </a:rPr>
              <a:t>Su istanza </a:t>
            </a:r>
            <a:r>
              <a:rPr lang="it-IT" sz="2000" i="1" u="sng" dirty="0">
                <a:latin typeface="Trebuchet MS" panose="020B0603020202020204" pitchFamily="34" charset="0"/>
              </a:rPr>
              <a:t>congiunta</a:t>
            </a:r>
            <a:r>
              <a:rPr lang="it-IT" sz="2000" dirty="0">
                <a:latin typeface="Trebuchet MS" panose="020B0603020202020204" pitchFamily="34" charset="0"/>
              </a:rPr>
              <a:t>, nella quale le parti dichiarano di volersi conformare (art. 5 Regolamento ANAC)</a:t>
            </a:r>
          </a:p>
          <a:p>
            <a:pPr algn="just" defTabSz="720000">
              <a:lnSpc>
                <a:spcPct val="100000"/>
              </a:lnSpc>
            </a:pPr>
            <a:r>
              <a:rPr lang="it-IT" sz="2000" dirty="0">
                <a:latin typeface="Trebuchet MS" panose="020B0603020202020204" pitchFamily="34" charset="0"/>
              </a:rPr>
              <a:t>Su istanza </a:t>
            </a:r>
            <a:r>
              <a:rPr lang="it-IT" sz="2000" i="1" u="sng" dirty="0">
                <a:latin typeface="Trebuchet MS" panose="020B0603020202020204" pitchFamily="34" charset="0"/>
              </a:rPr>
              <a:t>singola</a:t>
            </a:r>
            <a:r>
              <a:rPr lang="it-IT" sz="2000" dirty="0">
                <a:latin typeface="Trebuchet MS" panose="020B0603020202020204" pitchFamily="34" charset="0"/>
              </a:rPr>
              <a:t>, quando le parti dichiarano di volersi conformare (entro dieci giorni dalla comunicazione della richiesta di parere – art. 4 Regolamento ANAC)</a:t>
            </a:r>
          </a:p>
          <a:p>
            <a:pPr marL="0" indent="0" algn="just" defTabSz="720000">
              <a:lnSpc>
                <a:spcPct val="100000"/>
              </a:lnSpc>
              <a:buNone/>
            </a:pPr>
            <a:r>
              <a:rPr lang="it-IT" sz="2000" dirty="0">
                <a:latin typeface="Trebuchet MS" panose="020B0603020202020204" pitchFamily="34" charset="0"/>
              </a:rPr>
              <a:t>I pareri vincolanti sono trattati </a:t>
            </a:r>
            <a:r>
              <a:rPr lang="it-IT" sz="2400" u="sng" dirty="0">
                <a:latin typeface="Trebuchet MS" panose="020B0603020202020204" pitchFamily="34" charset="0"/>
              </a:rPr>
              <a:t>prioritariamente</a:t>
            </a:r>
            <a:r>
              <a:rPr lang="it-IT" sz="2000" dirty="0">
                <a:latin typeface="Trebuchet MS" panose="020B0603020202020204" pitchFamily="34" charset="0"/>
              </a:rPr>
              <a:t> (art. 6 Regolamento ANAC)</a:t>
            </a:r>
          </a:p>
          <a:p>
            <a:pPr marL="0" indent="0" algn="just" defTabSz="720000">
              <a:lnSpc>
                <a:spcPct val="100000"/>
              </a:lnSpc>
              <a:buNone/>
            </a:pPr>
            <a:endParaRPr lang="it-IT" sz="2000" dirty="0">
              <a:latin typeface="Trebuchet MS" panose="020B0603020202020204" pitchFamily="34" charset="0"/>
            </a:endParaRPr>
          </a:p>
          <a:p>
            <a:pPr marL="0" indent="0" algn="just" defTabSz="720000">
              <a:lnSpc>
                <a:spcPct val="100000"/>
              </a:lnSpc>
              <a:buNone/>
            </a:pPr>
            <a:r>
              <a:rPr lang="it-IT" sz="2000" dirty="0">
                <a:latin typeface="Trebuchet MS" panose="020B0603020202020204" pitchFamily="34" charset="0"/>
              </a:rPr>
              <a:t>Negli altri casi: NON VINCOLANTE</a:t>
            </a:r>
          </a:p>
          <a:p>
            <a:endParaRPr lang="it-IT" dirty="0"/>
          </a:p>
          <a:p>
            <a:pPr defTabSz="720000"/>
            <a:endParaRPr lang="it-IT"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a:t>
            </a:fld>
            <a:endParaRPr lang="it-IT" sz="1400">
              <a:solidFill>
                <a:schemeClr val="tx1"/>
              </a:solidFill>
            </a:endParaRPr>
          </a:p>
        </p:txBody>
      </p:sp>
      <p:sp>
        <p:nvSpPr>
          <p:cNvPr id="6" name="Titolo 1"/>
          <p:cNvSpPr txBox="1">
            <a:spLocks/>
          </p:cNvSpPr>
          <p:nvPr/>
        </p:nvSpPr>
        <p:spPr>
          <a:xfrm>
            <a:off x="903140" y="1211077"/>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800" i="1" dirty="0">
                <a:latin typeface="Trebuchet MS" panose="020B0603020202020204" pitchFamily="34" charset="0"/>
              </a:rPr>
              <a:t>La </a:t>
            </a:r>
            <a:r>
              <a:rPr lang="it-IT" sz="3800" i="1" dirty="0">
                <a:latin typeface="Trebuchet MS" panose="020B0603020202020204" pitchFamily="34" charset="0"/>
              </a:rPr>
              <a:t>novità</a:t>
            </a:r>
            <a:r>
              <a:rPr lang="it-IT" sz="2800" i="1" dirty="0">
                <a:latin typeface="Trebuchet MS" panose="020B0603020202020204" pitchFamily="34" charset="0"/>
              </a:rPr>
              <a:t> del codice del 2016</a:t>
            </a:r>
            <a:endParaRPr lang="it-IT" sz="2800" i="1" dirty="0"/>
          </a:p>
        </p:txBody>
      </p:sp>
      <p:pic>
        <p:nvPicPr>
          <p:cNvPr id="2" name="Immagine 1">
            <a:extLst>
              <a:ext uri="{FF2B5EF4-FFF2-40B4-BE49-F238E27FC236}">
                <a16:creationId xmlns:a16="http://schemas.microsoft.com/office/drawing/2014/main" id="{2FB019DB-D482-4312-A1CE-4C59AB792744}"/>
              </a:ext>
            </a:extLst>
          </p:cNvPr>
          <p:cNvPicPr>
            <a:picLocks noChangeAspect="1"/>
          </p:cNvPicPr>
          <p:nvPr/>
        </p:nvPicPr>
        <p:blipFill>
          <a:blip r:embed="rId2"/>
          <a:stretch>
            <a:fillRect/>
          </a:stretch>
        </p:blipFill>
        <p:spPr>
          <a:xfrm>
            <a:off x="7701800" y="491687"/>
            <a:ext cx="816935" cy="719390"/>
          </a:xfrm>
          <a:prstGeom prst="rect">
            <a:avLst/>
          </a:prstGeom>
        </p:spPr>
      </p:pic>
    </p:spTree>
    <p:extLst>
      <p:ext uri="{BB962C8B-B14F-4D97-AF65-F5344CB8AC3E}">
        <p14:creationId xmlns:p14="http://schemas.microsoft.com/office/powerpoint/2010/main" val="71381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4488" y="2888442"/>
            <a:ext cx="2850843" cy="2711610"/>
          </a:xfrm>
        </p:spPr>
        <p:txBody>
          <a:bodyPr>
            <a:normAutofit/>
          </a:bodyPr>
          <a:lstStyle/>
          <a:p>
            <a:pPr marL="0" indent="0">
              <a:buNone/>
            </a:pPr>
            <a:endParaRPr lang="it-IT" sz="1800" dirty="0"/>
          </a:p>
          <a:p>
            <a:pPr marL="265113" indent="-265113" algn="just" defTabSz="720000">
              <a:lnSpc>
                <a:spcPct val="100000"/>
              </a:lnSpc>
              <a:buFont typeface="Wingdings" panose="05000000000000000000" pitchFamily="2" charset="2"/>
              <a:buChar char="ü"/>
            </a:pPr>
            <a:r>
              <a:rPr lang="it-IT" sz="2000" b="1" dirty="0">
                <a:latin typeface="Trebuchet MS" panose="020B0603020202020204" pitchFamily="34" charset="0"/>
              </a:rPr>
              <a:t>OBBLIGA</a:t>
            </a:r>
            <a:r>
              <a:rPr lang="it-IT" sz="2000" dirty="0">
                <a:latin typeface="Trebuchet MS" panose="020B0603020202020204" pitchFamily="34" charset="0"/>
              </a:rPr>
              <a:t> le parti che vi hanno aderito</a:t>
            </a:r>
          </a:p>
          <a:p>
            <a:pPr marL="265113" indent="-265113" algn="just" defTabSz="720000">
              <a:lnSpc>
                <a:spcPct val="100000"/>
              </a:lnSpc>
              <a:buFont typeface="Wingdings" panose="05000000000000000000" pitchFamily="2" charset="2"/>
              <a:buChar char="ü"/>
            </a:pPr>
            <a:r>
              <a:rPr lang="it-IT" sz="2000" dirty="0">
                <a:latin typeface="Trebuchet MS" panose="020B0603020202020204" pitchFamily="34" charset="0"/>
              </a:rPr>
              <a:t>Immediatamente </a:t>
            </a:r>
            <a:r>
              <a:rPr lang="it-IT" sz="2000" b="1" dirty="0">
                <a:latin typeface="Trebuchet MS" panose="020B0603020202020204" pitchFamily="34" charset="0"/>
              </a:rPr>
              <a:t>LESIVO</a:t>
            </a:r>
          </a:p>
          <a:p>
            <a:pPr marL="265113" indent="-265113" algn="just" defTabSz="720000">
              <a:lnSpc>
                <a:spcPct val="100000"/>
              </a:lnSpc>
              <a:buFont typeface="Wingdings" panose="05000000000000000000" pitchFamily="2" charset="2"/>
              <a:buChar char="ü"/>
            </a:pPr>
            <a:r>
              <a:rPr lang="it-IT" sz="2000" dirty="0">
                <a:latin typeface="Trebuchet MS" panose="020B0603020202020204" pitchFamily="34" charset="0"/>
              </a:rPr>
              <a:t>Autonomamente </a:t>
            </a:r>
            <a:r>
              <a:rPr lang="it-IT" sz="2000" b="1" dirty="0">
                <a:latin typeface="Trebuchet MS" panose="020B0603020202020204" pitchFamily="34" charset="0"/>
              </a:rPr>
              <a:t>IMPUGNABILE</a:t>
            </a:r>
          </a:p>
          <a:p>
            <a:endParaRPr lang="it-IT" dirty="0"/>
          </a:p>
          <a:p>
            <a:pPr defTabSz="720000"/>
            <a:endParaRPr lang="it-IT"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7</a:t>
            </a:fld>
            <a:endParaRPr lang="it-IT" sz="1400">
              <a:solidFill>
                <a:schemeClr val="tx1"/>
              </a:solidFill>
            </a:endParaRPr>
          </a:p>
        </p:txBody>
      </p:sp>
      <p:sp>
        <p:nvSpPr>
          <p:cNvPr id="6" name="Titolo 1"/>
          <p:cNvSpPr txBox="1">
            <a:spLocks/>
          </p:cNvSpPr>
          <p:nvPr/>
        </p:nvSpPr>
        <p:spPr>
          <a:xfrm>
            <a:off x="899592" y="998453"/>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2600" i="1" dirty="0">
                <a:latin typeface="Trebuchet MS" panose="020B0603020202020204" pitchFamily="34" charset="0"/>
              </a:rPr>
              <a:t>La </a:t>
            </a:r>
            <a:r>
              <a:rPr lang="it-IT" sz="3600" i="1" dirty="0">
                <a:latin typeface="Trebuchet MS" panose="020B0603020202020204" pitchFamily="34" charset="0"/>
              </a:rPr>
              <a:t>natura giuridica </a:t>
            </a:r>
            <a:r>
              <a:rPr lang="it-IT" sz="2600" i="1" dirty="0">
                <a:latin typeface="Trebuchet MS" panose="020B0603020202020204" pitchFamily="34" charset="0"/>
              </a:rPr>
              <a:t>del parere di precontenzioso</a:t>
            </a:r>
            <a:endParaRPr lang="it-IT" sz="2600" i="1" dirty="0"/>
          </a:p>
        </p:txBody>
      </p:sp>
      <p:sp>
        <p:nvSpPr>
          <p:cNvPr id="7" name="Rettangolo 6"/>
          <p:cNvSpPr/>
          <p:nvPr/>
        </p:nvSpPr>
        <p:spPr>
          <a:xfrm>
            <a:off x="1247942" y="1963230"/>
            <a:ext cx="224393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solidFill>
                  <a:srgbClr val="FF0000"/>
                </a:solidFill>
                <a:latin typeface="Trebuchet MS" panose="020B0603020202020204" pitchFamily="34" charset="0"/>
              </a:rPr>
              <a:t>VINCOLANTE</a:t>
            </a:r>
          </a:p>
        </p:txBody>
      </p:sp>
      <p:sp>
        <p:nvSpPr>
          <p:cNvPr id="8" name="Segnaposto contenuto 2"/>
          <p:cNvSpPr txBox="1">
            <a:spLocks/>
          </p:cNvSpPr>
          <p:nvPr/>
        </p:nvSpPr>
        <p:spPr>
          <a:xfrm>
            <a:off x="4572000" y="2888442"/>
            <a:ext cx="3805422" cy="37089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it-IT" sz="1800" dirty="0"/>
          </a:p>
          <a:p>
            <a:pPr marL="265113" indent="-265113" algn="just" defTabSz="720000">
              <a:lnSpc>
                <a:spcPct val="100000"/>
              </a:lnSpc>
              <a:buFont typeface="Wingdings" panose="05000000000000000000" pitchFamily="2" charset="2"/>
              <a:buChar char="ü"/>
            </a:pPr>
            <a:r>
              <a:rPr lang="it-IT" sz="2000" dirty="0">
                <a:latin typeface="Trebuchet MS" panose="020B0603020202020204" pitchFamily="34" charset="0"/>
              </a:rPr>
              <a:t>Manifestazione di giudizio</a:t>
            </a:r>
          </a:p>
          <a:p>
            <a:pPr marL="265113" indent="-265113" algn="just" defTabSz="720000">
              <a:lnSpc>
                <a:spcPct val="100000"/>
              </a:lnSpc>
              <a:buFont typeface="Wingdings" panose="05000000000000000000" pitchFamily="2" charset="2"/>
              <a:buChar char="ü"/>
            </a:pPr>
            <a:r>
              <a:rPr lang="it-IT" sz="2000" dirty="0">
                <a:latin typeface="Trebuchet MS" panose="020B0603020202020204" pitchFamily="34" charset="0"/>
              </a:rPr>
              <a:t>E’ lesivo SOLO SE integra la motivazione di un provvedimento finale</a:t>
            </a:r>
          </a:p>
          <a:p>
            <a:pPr marL="265113" indent="-265113" algn="just" defTabSz="720000">
              <a:lnSpc>
                <a:spcPct val="100000"/>
              </a:lnSpc>
              <a:buFont typeface="Wingdings" panose="05000000000000000000" pitchFamily="2" charset="2"/>
              <a:buChar char="ü"/>
            </a:pPr>
            <a:r>
              <a:rPr lang="it-IT" sz="2000" dirty="0">
                <a:latin typeface="Trebuchet MS" panose="020B0603020202020204" pitchFamily="34" charset="0"/>
              </a:rPr>
              <a:t>E’ IMPUGNABILE unitamente al provvedimento della S.A. che lo recepisce</a:t>
            </a:r>
          </a:p>
          <a:p>
            <a:pPr marL="0" indent="0" algn="just" defTabSz="720000">
              <a:lnSpc>
                <a:spcPct val="100000"/>
              </a:lnSpc>
              <a:buFont typeface="Arial" panose="020B0604020202020204" pitchFamily="34" charset="0"/>
              <a:buNone/>
            </a:pPr>
            <a:endParaRPr lang="it-IT" sz="2000" dirty="0">
              <a:latin typeface="Trebuchet MS" panose="020B0603020202020204" pitchFamily="34" charset="0"/>
            </a:endParaRPr>
          </a:p>
          <a:p>
            <a:pPr marL="0" indent="0">
              <a:buNone/>
            </a:pPr>
            <a:r>
              <a:rPr lang="it-IT" sz="1600" i="1" dirty="0" err="1">
                <a:latin typeface="Trebuchet MS" panose="020B0603020202020204" pitchFamily="34" charset="0"/>
              </a:rPr>
              <a:t>Cons</a:t>
            </a:r>
            <a:r>
              <a:rPr lang="it-IT" sz="1600" i="1" dirty="0">
                <a:latin typeface="Trebuchet MS" panose="020B0603020202020204" pitchFamily="34" charset="0"/>
              </a:rPr>
              <a:t>. St., </a:t>
            </a:r>
            <a:r>
              <a:rPr lang="it-IT" sz="1600" i="1" dirty="0"/>
              <a:t>VI, 11.03.2019 n. 1622</a:t>
            </a:r>
          </a:p>
          <a:p>
            <a:pPr marL="0" indent="0" algn="just" defTabSz="720000">
              <a:lnSpc>
                <a:spcPct val="100000"/>
              </a:lnSpc>
              <a:buFont typeface="Arial" panose="020B0604020202020204" pitchFamily="34" charset="0"/>
              <a:buNone/>
            </a:pPr>
            <a:endParaRPr lang="it-IT" sz="2000" dirty="0">
              <a:latin typeface="Trebuchet MS" panose="020B0603020202020204" pitchFamily="34" charset="0"/>
            </a:endParaRPr>
          </a:p>
          <a:p>
            <a:endParaRPr lang="it-IT" dirty="0"/>
          </a:p>
          <a:p>
            <a:pPr defTabSz="720000"/>
            <a:endParaRPr lang="it-IT" dirty="0"/>
          </a:p>
        </p:txBody>
      </p:sp>
      <p:sp>
        <p:nvSpPr>
          <p:cNvPr id="9" name="Rettangolo arrotondato 8"/>
          <p:cNvSpPr/>
          <p:nvPr/>
        </p:nvSpPr>
        <p:spPr>
          <a:xfrm>
            <a:off x="5364088" y="1936070"/>
            <a:ext cx="25207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6">
                    <a:lumMod val="50000"/>
                  </a:schemeClr>
                </a:solidFill>
                <a:latin typeface="Trebuchet MS" panose="020B0603020202020204" pitchFamily="34" charset="0"/>
              </a:rPr>
              <a:t>NON VINCOLANTE</a:t>
            </a:r>
          </a:p>
        </p:txBody>
      </p:sp>
      <p:pic>
        <p:nvPicPr>
          <p:cNvPr id="2" name="Immagine 1">
            <a:extLst>
              <a:ext uri="{FF2B5EF4-FFF2-40B4-BE49-F238E27FC236}">
                <a16:creationId xmlns:a16="http://schemas.microsoft.com/office/drawing/2014/main" id="{0D74B60A-EC79-4BCF-B936-35A8CB7E05DC}"/>
              </a:ext>
            </a:extLst>
          </p:cNvPr>
          <p:cNvPicPr>
            <a:picLocks noChangeAspect="1"/>
          </p:cNvPicPr>
          <p:nvPr/>
        </p:nvPicPr>
        <p:blipFill>
          <a:blip r:embed="rId2"/>
          <a:stretch>
            <a:fillRect/>
          </a:stretch>
        </p:blipFill>
        <p:spPr>
          <a:xfrm>
            <a:off x="7889064" y="229967"/>
            <a:ext cx="816935" cy="719390"/>
          </a:xfrm>
          <a:prstGeom prst="rect">
            <a:avLst/>
          </a:prstGeom>
        </p:spPr>
      </p:pic>
    </p:spTree>
    <p:extLst>
      <p:ext uri="{BB962C8B-B14F-4D97-AF65-F5344CB8AC3E}">
        <p14:creationId xmlns:p14="http://schemas.microsoft.com/office/powerpoint/2010/main" val="427340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3140" y="2477412"/>
            <a:ext cx="7781488" cy="3759900"/>
          </a:xfrm>
        </p:spPr>
        <p:txBody>
          <a:bodyPr>
            <a:normAutofit/>
          </a:bodyPr>
          <a:lstStyle/>
          <a:p>
            <a:pPr marL="0" indent="0">
              <a:buNone/>
            </a:pPr>
            <a:endParaRPr lang="it-IT" sz="1800" dirty="0"/>
          </a:p>
          <a:p>
            <a:pPr marL="354013" indent="-354013">
              <a:lnSpc>
                <a:spcPct val="100000"/>
              </a:lnSpc>
              <a:buFont typeface="Wingdings" panose="05000000000000000000" pitchFamily="2" charset="2"/>
              <a:buChar char="Ø"/>
            </a:pPr>
            <a:r>
              <a:rPr lang="it-IT" sz="2400" b="1" dirty="0">
                <a:latin typeface="Trebuchet MS" panose="020B0603020202020204" pitchFamily="34" charset="0"/>
              </a:rPr>
              <a:t>istanza di parere</a:t>
            </a:r>
            <a:r>
              <a:rPr lang="it-IT" sz="2400" dirty="0">
                <a:latin typeface="Trebuchet MS" panose="020B0603020202020204" pitchFamily="34" charset="0"/>
              </a:rPr>
              <a:t> (</a:t>
            </a:r>
            <a:r>
              <a:rPr lang="it-IT" sz="1600" dirty="0">
                <a:latin typeface="Trebuchet MS" panose="020B0603020202020204" pitchFamily="34" charset="0"/>
              </a:rPr>
              <a:t>MODULO INFORMATICO disponibile su sito ANAC</a:t>
            </a:r>
            <a:r>
              <a:rPr lang="it-IT" sz="2400" dirty="0">
                <a:latin typeface="Trebuchet MS" panose="020B0603020202020204" pitchFamily="34" charset="0"/>
              </a:rPr>
              <a:t>) </a:t>
            </a:r>
          </a:p>
          <a:p>
            <a:pPr marL="354013" indent="-354013">
              <a:lnSpc>
                <a:spcPct val="100000"/>
              </a:lnSpc>
              <a:buFont typeface="Wingdings" panose="05000000000000000000" pitchFamily="2" charset="2"/>
              <a:buChar char="Ø"/>
            </a:pPr>
            <a:r>
              <a:rPr lang="it-IT" sz="2400" dirty="0">
                <a:latin typeface="Trebuchet MS" panose="020B0603020202020204" pitchFamily="34" charset="0"/>
              </a:rPr>
              <a:t>per la formulazione di una </a:t>
            </a:r>
            <a:r>
              <a:rPr lang="it-IT" sz="2400" b="1" dirty="0">
                <a:latin typeface="Trebuchet MS" panose="020B0603020202020204" pitchFamily="34" charset="0"/>
              </a:rPr>
              <a:t>soluzione su questioni insorte (</a:t>
            </a:r>
            <a:r>
              <a:rPr lang="it-IT" sz="2400" b="1" i="1" dirty="0">
                <a:latin typeface="Trebuchet MS" panose="020B0603020202020204" pitchFamily="34" charset="0"/>
              </a:rPr>
              <a:t>controversie)</a:t>
            </a:r>
            <a:endParaRPr lang="it-IT" sz="2400" dirty="0">
              <a:latin typeface="Trebuchet MS" panose="020B0603020202020204" pitchFamily="34" charset="0"/>
            </a:endParaRPr>
          </a:p>
          <a:p>
            <a:pPr marL="354013" indent="-354013">
              <a:lnSpc>
                <a:spcPct val="100000"/>
              </a:lnSpc>
              <a:buFont typeface="Wingdings" panose="05000000000000000000" pitchFamily="2" charset="2"/>
              <a:buChar char="Ø"/>
            </a:pPr>
            <a:r>
              <a:rPr lang="it-IT" sz="2400" dirty="0">
                <a:latin typeface="Trebuchet MS" panose="020B0603020202020204" pitchFamily="34" charset="0"/>
              </a:rPr>
              <a:t>durante lo svolgimento delle </a:t>
            </a:r>
            <a:r>
              <a:rPr lang="it-IT" sz="2400" b="1" dirty="0">
                <a:latin typeface="Trebuchet MS" panose="020B0603020202020204" pitchFamily="34" charset="0"/>
              </a:rPr>
              <a:t>procedure di gara degli appalti pubblici di lavori, servizi e forniture </a:t>
            </a:r>
          </a:p>
          <a:p>
            <a:pPr marL="0" indent="0">
              <a:lnSpc>
                <a:spcPct val="100000"/>
              </a:lnSpc>
              <a:buNone/>
            </a:pPr>
            <a:endParaRPr lang="it-IT" sz="2200" i="1" dirty="0">
              <a:latin typeface="Trebuchet MS" panose="020B0603020202020204" pitchFamily="34" charset="0"/>
            </a:endParaRPr>
          </a:p>
          <a:p>
            <a:pPr marL="0" indent="0">
              <a:lnSpc>
                <a:spcPct val="100000"/>
              </a:lnSpc>
              <a:buNone/>
            </a:pPr>
            <a:r>
              <a:rPr lang="it-IT" sz="2400" dirty="0">
                <a:latin typeface="Trebuchet MS" panose="020B0603020202020204" pitchFamily="34" charset="0"/>
              </a:rPr>
              <a:t/>
            </a:r>
            <a:br>
              <a:rPr lang="it-IT" sz="2400" dirty="0">
                <a:latin typeface="Trebuchet MS" panose="020B0603020202020204" pitchFamily="34" charset="0"/>
              </a:rPr>
            </a:br>
            <a:endParaRPr lang="it-IT" dirty="0">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8</a:t>
            </a:fld>
            <a:endParaRPr lang="it-IT" sz="1400">
              <a:solidFill>
                <a:schemeClr val="tx1"/>
              </a:solidFill>
            </a:endParaRPr>
          </a:p>
        </p:txBody>
      </p:sp>
      <p:sp>
        <p:nvSpPr>
          <p:cNvPr id="6" name="Titolo 1"/>
          <p:cNvSpPr txBox="1">
            <a:spLocks/>
          </p:cNvSpPr>
          <p:nvPr/>
        </p:nvSpPr>
        <p:spPr>
          <a:xfrm>
            <a:off x="903140" y="1598069"/>
            <a:ext cx="7629300" cy="6124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it-IT" sz="3600" i="1" dirty="0">
                <a:latin typeface="Trebuchet MS" panose="020B0603020202020204" pitchFamily="34" charset="0"/>
              </a:rPr>
              <a:t>IL PROCEDIMENTO DI PRECONTENZIOSO:</a:t>
            </a:r>
          </a:p>
          <a:p>
            <a:pPr algn="ctr"/>
            <a:r>
              <a:rPr lang="it-IT" sz="3600" i="1" dirty="0">
                <a:latin typeface="Trebuchet MS" panose="020B0603020202020204" pitchFamily="34" charset="0"/>
              </a:rPr>
              <a:t>Come </a:t>
            </a:r>
            <a:r>
              <a:rPr lang="it-IT" sz="2600" i="1" dirty="0">
                <a:latin typeface="Trebuchet MS" panose="020B0603020202020204" pitchFamily="34" charset="0"/>
              </a:rPr>
              <a:t>si chiede un parere di precontenzioso</a:t>
            </a:r>
          </a:p>
          <a:p>
            <a:pPr algn="ctr"/>
            <a:r>
              <a:rPr lang="it-IT" sz="2600" i="1" dirty="0">
                <a:latin typeface="Trebuchet MS" panose="020B0603020202020204" pitchFamily="34" charset="0"/>
              </a:rPr>
              <a:t> (art. 3 Regolamento ANAC)</a:t>
            </a:r>
            <a:endParaRPr lang="it-IT" sz="2600" i="1" dirty="0"/>
          </a:p>
        </p:txBody>
      </p:sp>
      <p:pic>
        <p:nvPicPr>
          <p:cNvPr id="2" name="Immagine 1">
            <a:extLst>
              <a:ext uri="{FF2B5EF4-FFF2-40B4-BE49-F238E27FC236}">
                <a16:creationId xmlns:a16="http://schemas.microsoft.com/office/drawing/2014/main" id="{7713068F-7458-4F66-807F-09DB0B2E3E8A}"/>
              </a:ext>
            </a:extLst>
          </p:cNvPr>
          <p:cNvPicPr>
            <a:picLocks noChangeAspect="1"/>
          </p:cNvPicPr>
          <p:nvPr/>
        </p:nvPicPr>
        <p:blipFill>
          <a:blip r:embed="rId2"/>
          <a:stretch>
            <a:fillRect/>
          </a:stretch>
        </p:blipFill>
        <p:spPr>
          <a:xfrm>
            <a:off x="8011344" y="385523"/>
            <a:ext cx="816935" cy="719390"/>
          </a:xfrm>
          <a:prstGeom prst="rect">
            <a:avLst/>
          </a:prstGeom>
        </p:spPr>
      </p:pic>
    </p:spTree>
    <p:extLst>
      <p:ext uri="{BB962C8B-B14F-4D97-AF65-F5344CB8AC3E}">
        <p14:creationId xmlns:p14="http://schemas.microsoft.com/office/powerpoint/2010/main" val="141622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F52A855-5175-441D-9B43-4938B2299C58}"/>
              </a:ext>
            </a:extLst>
          </p:cNvPr>
          <p:cNvSpPr>
            <a:spLocks noGrp="1"/>
          </p:cNvSpPr>
          <p:nvPr>
            <p:ph idx="1"/>
          </p:nvPr>
        </p:nvSpPr>
        <p:spPr>
          <a:xfrm>
            <a:off x="628650" y="1124744"/>
            <a:ext cx="7886700" cy="5052219"/>
          </a:xfrm>
        </p:spPr>
        <p:txBody>
          <a:bodyPr>
            <a:normAutofit fontScale="92500" lnSpcReduction="10000"/>
          </a:bodyPr>
          <a:lstStyle/>
          <a:p>
            <a:pPr algn="just"/>
            <a:r>
              <a:rPr lang="it-IT" dirty="0"/>
              <a:t>Il Consiglio di Stato (nel parere n. 1920/2016 reso sullo schema di regolamento Anac) ha precisato che “</a:t>
            </a:r>
            <a:r>
              <a:rPr lang="it-IT" i="1" dirty="0"/>
              <a:t>la norma primaria non fissa la stipulazione contrattuale come limite, essendo ben possibile che la questione si ponga dopo tale momento, pur riguardando la fase di gara. (…) Ciò che è inammissibile, piuttosto, sono le istanze di parere su questioni concernenti la fase compresa tra l’aggiudicazione e la stipulazione (e, a maggior ragione, quelle relative alla fase di controllo ed a quella di esecuzione), che pur rientrando nel procedimento di evidenza pubblica, sono estranee alla “procedura di gara”, che si conclude con l’aggiudicazione</a:t>
            </a:r>
            <a:r>
              <a:rPr lang="it-IT" dirty="0"/>
              <a:t>”.</a:t>
            </a:r>
          </a:p>
          <a:p>
            <a:pPr algn="just"/>
            <a:r>
              <a:rPr lang="it-IT" dirty="0"/>
              <a:t>L’intervento dell’Anac può essere chiesto in relazione a </a:t>
            </a:r>
            <a:r>
              <a:rPr lang="it-IT" dirty="0">
                <a:solidFill>
                  <a:schemeClr val="accent1"/>
                </a:solidFill>
              </a:rPr>
              <a:t>qualsiasi tipologia di procedura di gara o settore (ordinario e speciale), nel caso in cui sussista una “controversia” tra le parti</a:t>
            </a:r>
            <a:r>
              <a:rPr lang="it-IT" dirty="0"/>
              <a:t>. </a:t>
            </a:r>
          </a:p>
          <a:p>
            <a:pPr marL="0" indent="0" algn="just">
              <a:buNone/>
            </a:pPr>
            <a:r>
              <a:rPr lang="it-IT" dirty="0"/>
              <a:t>Tale nozione è intesa in senso ampio come questione su cui vi è contestazione tra le parti e può riguardare anche la legittimità di provvedimenti già adottati dalla stazione appaltante (ad es. l’esclusione di un concorrente oppure il provvedimento di aggiudicazione), al fine di prevenire l’impugnazione giurisdizionale dello stesso. Si deve trattare di una disputa concreta e non di una questione meramente teorica, rispetto alla quale è attivabile la diversa funzione consultiva dell’Autorità </a:t>
            </a:r>
          </a:p>
        </p:txBody>
      </p:sp>
      <p:sp>
        <p:nvSpPr>
          <p:cNvPr id="4" name="Segnaposto numero diapositiva 3">
            <a:extLst>
              <a:ext uri="{FF2B5EF4-FFF2-40B4-BE49-F238E27FC236}">
                <a16:creationId xmlns:a16="http://schemas.microsoft.com/office/drawing/2014/main" id="{01F7E7DF-A3C0-4460-828C-25ED3A99EC42}"/>
              </a:ext>
            </a:extLst>
          </p:cNvPr>
          <p:cNvSpPr>
            <a:spLocks noGrp="1"/>
          </p:cNvSpPr>
          <p:nvPr>
            <p:ph type="sldNum" sz="quarter" idx="12"/>
          </p:nvPr>
        </p:nvSpPr>
        <p:spPr/>
        <p:txBody>
          <a:bodyPr/>
          <a:lstStyle/>
          <a:p>
            <a:fld id="{EACD30F4-857F-43CF-BEEB-A04C342E9790}" type="slidenum">
              <a:rPr lang="it-IT" smtClean="0"/>
              <a:pPr/>
              <a:t>9</a:t>
            </a:fld>
            <a:endParaRPr lang="it-IT" dirty="0"/>
          </a:p>
        </p:txBody>
      </p:sp>
    </p:spTree>
    <p:extLst>
      <p:ext uri="{BB962C8B-B14F-4D97-AF65-F5344CB8AC3E}">
        <p14:creationId xmlns:p14="http://schemas.microsoft.com/office/powerpoint/2010/main" val="26935633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NAC BIANCO">
  <a:themeElements>
    <a:clrScheme name="ANAC">
      <a:dk1>
        <a:srgbClr val="000000"/>
      </a:dk1>
      <a:lt1>
        <a:srgbClr val="FFFFFF"/>
      </a:lt1>
      <a:dk2>
        <a:srgbClr val="113C56"/>
      </a:dk2>
      <a:lt2>
        <a:srgbClr val="E7E6E6"/>
      </a:lt2>
      <a:accent1>
        <a:srgbClr val="1775BB"/>
      </a:accent1>
      <a:accent2>
        <a:srgbClr val="638DC9"/>
      </a:accent2>
      <a:accent3>
        <a:srgbClr val="92ABD9"/>
      </a:accent3>
      <a:accent4>
        <a:srgbClr val="C4CFEA"/>
      </a:accent4>
      <a:accent5>
        <a:srgbClr val="E7EBF7"/>
      </a:accent5>
      <a:accent6>
        <a:srgbClr val="DBDEE1"/>
      </a:accent6>
      <a:hlink>
        <a:srgbClr val="113C56"/>
      </a:hlink>
      <a:folHlink>
        <a:srgbClr val="113C5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0612_Template_Anac" id="{7F241D96-4713-9B41-979A-5015DFF72B83}" vid="{D07E3E6F-E191-E44E-A294-6710C4982B0C}"/>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11714</TotalTime>
  <Words>2493</Words>
  <Application>Microsoft Office PowerPoint</Application>
  <PresentationFormat>Presentazione su schermo (4:3)</PresentationFormat>
  <Paragraphs>196</Paragraphs>
  <Slides>26</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26</vt:i4>
      </vt:variant>
    </vt:vector>
  </HeadingPairs>
  <TitlesOfParts>
    <vt:vector size="37" baseType="lpstr">
      <vt:lpstr>Arial</vt:lpstr>
      <vt:lpstr>Calibri</vt:lpstr>
      <vt:lpstr>Calibri Light</vt:lpstr>
      <vt:lpstr>Garamond</vt:lpstr>
      <vt:lpstr>Gotham Book</vt:lpstr>
      <vt:lpstr>Gotham Light</vt:lpstr>
      <vt:lpstr>Titillium Web</vt:lpstr>
      <vt:lpstr>Trebuchet MS</vt:lpstr>
      <vt:lpstr>Wingdings</vt:lpstr>
      <vt:lpstr>Tema di Office</vt:lpstr>
      <vt:lpstr>1_ANAC BIANCO</vt:lpstr>
      <vt:lpstr>Presentazione standard di PowerPoint</vt:lpstr>
      <vt:lpstr>Presentazione standard di PowerPoint</vt:lpstr>
      <vt:lpstr>I POTERI DI PRECONTENZIOSO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Anche enti esponenziali/ associazioni categoria  (Delibera 195/2019) </vt:lpstr>
      <vt:lpstr>Esiste un ordine di trattazione delle istanze pervenute? </vt:lpstr>
      <vt:lpstr>Presentazione standard di PowerPoint</vt:lpstr>
      <vt:lpstr>Precisazioni sulla «vincolatività»</vt:lpstr>
      <vt:lpstr>VALUTAZIONE PRELIMINARE SU Ammissibilità e procedibilità dell’istanza </vt:lpstr>
      <vt:lpstr>Presentazione standard di PowerPoint</vt:lpstr>
      <vt:lpstr>Novità introdotta dalla Delibera n. 528/2022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SNA</dc:title>
  <dc:creator>Santoro Ester Mariastella</dc:creator>
  <cp:lastModifiedBy>Candia Adolfo</cp:lastModifiedBy>
  <cp:revision>454</cp:revision>
  <cp:lastPrinted>2018-03-20T14:57:35Z</cp:lastPrinted>
  <dcterms:created xsi:type="dcterms:W3CDTF">2017-05-08T10:41:16Z</dcterms:created>
  <dcterms:modified xsi:type="dcterms:W3CDTF">2023-01-30T10:00:05Z</dcterms:modified>
</cp:coreProperties>
</file>