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1" r:id="rId2"/>
  </p:sldMasterIdLst>
  <p:notesMasterIdLst>
    <p:notesMasterId r:id="rId69"/>
  </p:notesMasterIdLst>
  <p:handoutMasterIdLst>
    <p:handoutMasterId r:id="rId70"/>
  </p:handoutMasterIdLst>
  <p:sldIdLst>
    <p:sldId id="366" r:id="rId3"/>
    <p:sldId id="466" r:id="rId4"/>
    <p:sldId id="316" r:id="rId5"/>
    <p:sldId id="540" r:id="rId6"/>
    <p:sldId id="549" r:id="rId7"/>
    <p:sldId id="536" r:id="rId8"/>
    <p:sldId id="537" r:id="rId9"/>
    <p:sldId id="538" r:id="rId10"/>
    <p:sldId id="544" r:id="rId11"/>
    <p:sldId id="539" r:id="rId12"/>
    <p:sldId id="541" r:id="rId13"/>
    <p:sldId id="604" r:id="rId14"/>
    <p:sldId id="542" r:id="rId15"/>
    <p:sldId id="543" r:id="rId16"/>
    <p:sldId id="545" r:id="rId17"/>
    <p:sldId id="546" r:id="rId18"/>
    <p:sldId id="547" r:id="rId19"/>
    <p:sldId id="548" r:id="rId20"/>
    <p:sldId id="550" r:id="rId21"/>
    <p:sldId id="551" r:id="rId22"/>
    <p:sldId id="580" r:id="rId23"/>
    <p:sldId id="552" r:id="rId24"/>
    <p:sldId id="554" r:id="rId25"/>
    <p:sldId id="553" r:id="rId26"/>
    <p:sldId id="555" r:id="rId27"/>
    <p:sldId id="556" r:id="rId28"/>
    <p:sldId id="557" r:id="rId29"/>
    <p:sldId id="558" r:id="rId30"/>
    <p:sldId id="560" r:id="rId31"/>
    <p:sldId id="561" r:id="rId32"/>
    <p:sldId id="562" r:id="rId33"/>
    <p:sldId id="563" r:id="rId34"/>
    <p:sldId id="565" r:id="rId35"/>
    <p:sldId id="564" r:id="rId36"/>
    <p:sldId id="566" r:id="rId37"/>
    <p:sldId id="567" r:id="rId38"/>
    <p:sldId id="568" r:id="rId39"/>
    <p:sldId id="569" r:id="rId40"/>
    <p:sldId id="570" r:id="rId41"/>
    <p:sldId id="571" r:id="rId42"/>
    <p:sldId id="572" r:id="rId43"/>
    <p:sldId id="573" r:id="rId44"/>
    <p:sldId id="574" r:id="rId45"/>
    <p:sldId id="575" r:id="rId46"/>
    <p:sldId id="576" r:id="rId47"/>
    <p:sldId id="577" r:id="rId48"/>
    <p:sldId id="578" r:id="rId49"/>
    <p:sldId id="586" r:id="rId50"/>
    <p:sldId id="587" r:id="rId51"/>
    <p:sldId id="588" r:id="rId52"/>
    <p:sldId id="589" r:id="rId53"/>
    <p:sldId id="590" r:id="rId54"/>
    <p:sldId id="592" r:id="rId55"/>
    <p:sldId id="593" r:id="rId56"/>
    <p:sldId id="594" r:id="rId57"/>
    <p:sldId id="595" r:id="rId58"/>
    <p:sldId id="596" r:id="rId59"/>
    <p:sldId id="597" r:id="rId60"/>
    <p:sldId id="598" r:id="rId61"/>
    <p:sldId id="599" r:id="rId62"/>
    <p:sldId id="600" r:id="rId63"/>
    <p:sldId id="601" r:id="rId64"/>
    <p:sldId id="606" r:id="rId65"/>
    <p:sldId id="602" r:id="rId66"/>
    <p:sldId id="605" r:id="rId67"/>
    <p:sldId id="603" r:id="rId68"/>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343" autoAdjust="0"/>
  </p:normalViewPr>
  <p:slideViewPr>
    <p:cSldViewPr>
      <p:cViewPr varScale="1">
        <p:scale>
          <a:sx n="105" d="100"/>
          <a:sy n="105" d="100"/>
        </p:scale>
        <p:origin x="1338" y="78"/>
      </p:cViewPr>
      <p:guideLst>
        <p:guide orient="horz" pos="2160"/>
        <p:guide pos="2880"/>
      </p:guideLst>
    </p:cSldViewPr>
  </p:slideViewPr>
  <p:outlineViewPr>
    <p:cViewPr>
      <p:scale>
        <a:sx n="33" d="100"/>
        <a:sy n="33" d="100"/>
      </p:scale>
      <p:origin x="0" y="75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F88488B-F7D5-409F-A6E8-8D7512CD450C}" type="datetimeFigureOut">
              <a:rPr lang="it-IT" smtClean="0"/>
              <a:pPr/>
              <a:t>22/02/2023</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383C30C-F360-438A-BAB7-0DB36EE53AF0}" type="slidenum">
              <a:rPr lang="it-IT" smtClean="0"/>
              <a:pPr/>
              <a:t>‹N›</a:t>
            </a:fld>
            <a:endParaRPr lang="it-IT"/>
          </a:p>
        </p:txBody>
      </p:sp>
    </p:spTree>
    <p:extLst>
      <p:ext uri="{BB962C8B-B14F-4D97-AF65-F5344CB8AC3E}">
        <p14:creationId xmlns:p14="http://schemas.microsoft.com/office/powerpoint/2010/main" val="39437280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2DAC27-0D82-4390-898E-D1EF2C6A890F}" type="datetimeFigureOut">
              <a:rPr lang="it-IT" smtClean="0"/>
              <a:pPr/>
              <a:t>22/02/2023</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A88F3A-A8EE-4177-B5F0-127FC4EEE239}" type="slidenum">
              <a:rPr lang="it-IT" smtClean="0"/>
              <a:pPr/>
              <a:t>‹N›</a:t>
            </a:fld>
            <a:endParaRPr lang="it-IT"/>
          </a:p>
        </p:txBody>
      </p:sp>
    </p:spTree>
    <p:extLst>
      <p:ext uri="{BB962C8B-B14F-4D97-AF65-F5344CB8AC3E}">
        <p14:creationId xmlns:p14="http://schemas.microsoft.com/office/powerpoint/2010/main" val="22250076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F7CBB08-3349-404E-BAA0-7D49048D5029}" type="datetime1">
              <a:rPr lang="it-IT" smtClean="0"/>
              <a:pPr/>
              <a:t>22/02/2023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366923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EE44BD7A-D738-4804-8738-9D0868DF6F69}" type="datetime1">
              <a:rPr lang="it-IT" smtClean="0"/>
              <a:pPr/>
              <a:t>22/02/2023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71607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190D5F9-46AB-4C9F-B687-9E04C58DE1C6}" type="datetime1">
              <a:rPr lang="it-IT" smtClean="0"/>
              <a:pPr/>
              <a:t>22/02/2023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88933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060F7BE-AA29-4825-9D10-63A4E8C8260D}" type="datetime1">
              <a:rPr lang="it-IT" smtClean="0"/>
              <a:pPr/>
              <a:t>22/02/2023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91962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IMAGE WHIT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17943E3D-1829-9D49-B728-BF153703BD0E}"/>
              </a:ext>
            </a:extLst>
          </p:cNvPr>
          <p:cNvSpPr>
            <a:spLocks noGrp="1"/>
          </p:cNvSpPr>
          <p:nvPr>
            <p:ph type="dt" sz="half" idx="10"/>
          </p:nvPr>
        </p:nvSpPr>
        <p:spPr/>
        <p:txBody>
          <a:bodyPr/>
          <a:lstStyle/>
          <a:p>
            <a:fld id="{E0B54A97-F878-CC4B-88D0-4EFECB6FEDC5}" type="datetime1">
              <a:rPr lang="it-IT" smtClean="0"/>
              <a:t>22/02/2023</a:t>
            </a:fld>
            <a:endParaRPr lang="it-IT"/>
          </a:p>
        </p:txBody>
      </p:sp>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p:txBody>
          <a:bodyPr/>
          <a:lstStyle/>
          <a:p>
            <a:fld id="{2969D02F-2A0F-F344-93B8-1F8D2BF5422F}" type="slidenum">
              <a:rPr lang="it-IT" smtClean="0"/>
              <a:t>‹N›</a:t>
            </a:fld>
            <a:endParaRPr lang="it-IT"/>
          </a:p>
        </p:txBody>
      </p:sp>
      <p:sp>
        <p:nvSpPr>
          <p:cNvPr id="7" name="Segnaposto titolo 1">
            <a:extLst>
              <a:ext uri="{FF2B5EF4-FFF2-40B4-BE49-F238E27FC236}">
                <a16:creationId xmlns:a16="http://schemas.microsoft.com/office/drawing/2014/main" id="{FD50C41D-749C-C74F-ADE1-252932439C9C}"/>
              </a:ext>
            </a:extLst>
          </p:cNvPr>
          <p:cNvSpPr>
            <a:spLocks noGrp="1"/>
          </p:cNvSpPr>
          <p:nvPr>
            <p:ph type="title" hasCustomPrompt="1"/>
          </p:nvPr>
        </p:nvSpPr>
        <p:spPr>
          <a:xfrm>
            <a:off x="725351" y="2529727"/>
            <a:ext cx="5829300" cy="1854198"/>
          </a:xfrm>
          <a:prstGeom prst="rect">
            <a:avLst/>
          </a:prstGeom>
        </p:spPr>
        <p:txBody>
          <a:bodyPr vert="horz" lIns="91440" tIns="45720" rIns="91440" bIns="45720" rtlCol="0" anchor="t">
            <a:normAutofit/>
          </a:bodyPr>
          <a:lstStyle>
            <a:lvl1pPr>
              <a:defRPr b="0" i="0">
                <a:solidFill>
                  <a:schemeClr val="accent1"/>
                </a:solidFill>
                <a:latin typeface="Trebuchet MS" panose="020B0703020202090204" pitchFamily="34" charset="0"/>
              </a:defRPr>
            </a:lvl1pPr>
          </a:lstStyle>
          <a:p>
            <a:r>
              <a:rPr lang="it-IT" dirty="0"/>
              <a:t>FARE CLIC PER MODIFICARE LO STILE DEL TITOLO DELLO SCHEMA</a:t>
            </a:r>
          </a:p>
        </p:txBody>
      </p:sp>
      <p:sp>
        <p:nvSpPr>
          <p:cNvPr id="14" name="Segnaposto testo 13">
            <a:extLst>
              <a:ext uri="{FF2B5EF4-FFF2-40B4-BE49-F238E27FC236}">
                <a16:creationId xmlns:a16="http://schemas.microsoft.com/office/drawing/2014/main" id="{DB04B4C7-F9EC-4841-9324-B65A94589EEE}"/>
              </a:ext>
            </a:extLst>
          </p:cNvPr>
          <p:cNvSpPr>
            <a:spLocks noGrp="1"/>
          </p:cNvSpPr>
          <p:nvPr>
            <p:ph type="body" sz="quarter" idx="13" hasCustomPrompt="1"/>
          </p:nvPr>
        </p:nvSpPr>
        <p:spPr>
          <a:xfrm>
            <a:off x="717948" y="2154109"/>
            <a:ext cx="5829300" cy="375618"/>
          </a:xfrm>
          <a:prstGeom prst="rect">
            <a:avLst/>
          </a:prstGeom>
        </p:spPr>
        <p:txBody>
          <a:bodyPr anchor="t"/>
          <a:lstStyle>
            <a:lvl1pPr>
              <a:defRPr sz="75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15" name="Segnaposto testo 13">
            <a:extLst>
              <a:ext uri="{FF2B5EF4-FFF2-40B4-BE49-F238E27FC236}">
                <a16:creationId xmlns:a16="http://schemas.microsoft.com/office/drawing/2014/main" id="{3EA59BA0-4F4C-0249-8371-0EEAC2445D62}"/>
              </a:ext>
            </a:extLst>
          </p:cNvPr>
          <p:cNvSpPr>
            <a:spLocks noGrp="1"/>
          </p:cNvSpPr>
          <p:nvPr>
            <p:ph type="body" sz="quarter" idx="14"/>
          </p:nvPr>
        </p:nvSpPr>
        <p:spPr>
          <a:xfrm>
            <a:off x="717948" y="4427409"/>
            <a:ext cx="5829300" cy="375618"/>
          </a:xfrm>
          <a:prstGeom prst="rect">
            <a:avLst/>
          </a:prstGeom>
        </p:spPr>
        <p:txBody>
          <a:bodyPr anchor="t"/>
          <a:lstStyle>
            <a:lvl1pPr>
              <a:defRPr sz="1500" b="0" i="0">
                <a:latin typeface="Trebuchet MS" panose="020B0703020202090204" pitchFamily="34" charset="0"/>
              </a:defRPr>
            </a:lvl1pPr>
            <a:lvl3pPr marL="685800" indent="0">
              <a:buNone/>
              <a:defRPr/>
            </a:lvl3pPr>
          </a:lstStyle>
          <a:p>
            <a:pPr lvl="0"/>
            <a:r>
              <a:rPr lang="it-IT" dirty="0"/>
              <a:t>Fare clic per modificare gli stili del testo dello schema</a:t>
            </a:r>
          </a:p>
        </p:txBody>
      </p:sp>
    </p:spTree>
    <p:extLst>
      <p:ext uri="{BB962C8B-B14F-4D97-AF65-F5344CB8AC3E}">
        <p14:creationId xmlns:p14="http://schemas.microsoft.com/office/powerpoint/2010/main" val="144265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NO IMAGE WHIT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17943E3D-1829-9D49-B728-BF153703BD0E}"/>
              </a:ext>
            </a:extLst>
          </p:cNvPr>
          <p:cNvSpPr>
            <a:spLocks noGrp="1"/>
          </p:cNvSpPr>
          <p:nvPr>
            <p:ph type="dt" sz="half" idx="10"/>
          </p:nvPr>
        </p:nvSpPr>
        <p:spPr/>
        <p:txBody>
          <a:bodyPr/>
          <a:lstStyle/>
          <a:p>
            <a:fld id="{C9B03654-08ED-D246-9C1E-0CDB2E61E896}" type="datetime1">
              <a:rPr lang="it-IT" smtClean="0"/>
              <a:t>22/02/2023</a:t>
            </a:fld>
            <a:endParaRPr lang="it-IT"/>
          </a:p>
        </p:txBody>
      </p:sp>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p:txBody>
          <a:bodyPr/>
          <a:lstStyle/>
          <a:p>
            <a:fld id="{2969D02F-2A0F-F344-93B8-1F8D2BF5422F}" type="slidenum">
              <a:rPr lang="it-IT" smtClean="0"/>
              <a:t>‹N›</a:t>
            </a:fld>
            <a:endParaRPr lang="it-IT"/>
          </a:p>
        </p:txBody>
      </p:sp>
      <p:sp>
        <p:nvSpPr>
          <p:cNvPr id="7" name="Segnaposto titolo 1">
            <a:extLst>
              <a:ext uri="{FF2B5EF4-FFF2-40B4-BE49-F238E27FC236}">
                <a16:creationId xmlns:a16="http://schemas.microsoft.com/office/drawing/2014/main" id="{FD50C41D-749C-C74F-ADE1-252932439C9C}"/>
              </a:ext>
            </a:extLst>
          </p:cNvPr>
          <p:cNvSpPr>
            <a:spLocks noGrp="1"/>
          </p:cNvSpPr>
          <p:nvPr>
            <p:ph type="title" hasCustomPrompt="1"/>
          </p:nvPr>
        </p:nvSpPr>
        <p:spPr>
          <a:xfrm>
            <a:off x="717948" y="2933699"/>
            <a:ext cx="5828325" cy="2547938"/>
          </a:xfrm>
          <a:prstGeom prst="rect">
            <a:avLst/>
          </a:prstGeom>
        </p:spPr>
        <p:txBody>
          <a:bodyPr vert="horz" lIns="91440" tIns="45720" rIns="91440" bIns="45720" rtlCol="0" anchor="t">
            <a:normAutofit/>
          </a:bodyPr>
          <a:lstStyle>
            <a:lvl1pPr>
              <a:lnSpc>
                <a:spcPct val="100000"/>
              </a:lnSpc>
              <a:defRPr sz="1200" b="0" i="0">
                <a:solidFill>
                  <a:schemeClr val="tx1"/>
                </a:solidFill>
                <a:latin typeface="Trebuchet MS" panose="020B0703020202090204" pitchFamily="34" charset="0"/>
              </a:defRPr>
            </a:lvl1pPr>
          </a:lstStyle>
          <a:p>
            <a:r>
              <a:rPr lang="it-IT" dirty="0"/>
              <a:t>Fare clic per modificare lo stile del titolo dello schema </a:t>
            </a:r>
            <a:r>
              <a:rPr lang="it-IT" dirty="0" err="1"/>
              <a:t>lorem</a:t>
            </a:r>
            <a:r>
              <a:rPr lang="it-IT" dirty="0"/>
              <a:t> </a:t>
            </a:r>
            <a:r>
              <a:rPr lang="it-IT" dirty="0" err="1"/>
              <a:t>ipsum</a:t>
            </a:r>
            <a:endParaRPr lang="it-IT" dirty="0"/>
          </a:p>
        </p:txBody>
      </p:sp>
      <p:sp>
        <p:nvSpPr>
          <p:cNvPr id="14" name="Segnaposto testo 13">
            <a:extLst>
              <a:ext uri="{FF2B5EF4-FFF2-40B4-BE49-F238E27FC236}">
                <a16:creationId xmlns:a16="http://schemas.microsoft.com/office/drawing/2014/main" id="{DB04B4C7-F9EC-4841-9324-B65A94589EEE}"/>
              </a:ext>
            </a:extLst>
          </p:cNvPr>
          <p:cNvSpPr>
            <a:spLocks noGrp="1"/>
          </p:cNvSpPr>
          <p:nvPr>
            <p:ph type="body" sz="quarter" idx="13" hasCustomPrompt="1"/>
          </p:nvPr>
        </p:nvSpPr>
        <p:spPr>
          <a:xfrm>
            <a:off x="717948" y="2154109"/>
            <a:ext cx="5828325" cy="779591"/>
          </a:xfrm>
          <a:prstGeom prst="rect">
            <a:avLst/>
          </a:prstGeom>
        </p:spPr>
        <p:txBody>
          <a:bodyPr/>
          <a:lstStyle>
            <a:lvl1pPr>
              <a:defRPr sz="150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Tree>
    <p:extLst>
      <p:ext uri="{BB962C8B-B14F-4D97-AF65-F5344CB8AC3E}">
        <p14:creationId xmlns:p14="http://schemas.microsoft.com/office/powerpoint/2010/main" val="426715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ph">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7BC503AC-DC7A-2643-A86C-74E1AF9C8D1E}"/>
              </a:ext>
            </a:extLst>
          </p:cNvPr>
          <p:cNvSpPr>
            <a:spLocks noGrp="1"/>
          </p:cNvSpPr>
          <p:nvPr>
            <p:ph type="pic" sz="quarter" idx="14"/>
          </p:nvPr>
        </p:nvSpPr>
        <p:spPr>
          <a:xfrm>
            <a:off x="4850994" y="1"/>
            <a:ext cx="4293006" cy="6850063"/>
          </a:xfrm>
          <a:prstGeom prst="rect">
            <a:avLst/>
          </a:prstGeom>
        </p:spPr>
        <p:txBody>
          <a:bodyPr/>
          <a:lstStyle>
            <a:lvl1pPr>
              <a:defRPr b="0" i="0">
                <a:latin typeface="Trebuchet MS" panose="020B0703020202090204" pitchFamily="34" charset="0"/>
              </a:defRPr>
            </a:lvl1pPr>
          </a:lstStyle>
          <a:p>
            <a:r>
              <a:rPr lang="it-IT" dirty="0"/>
              <a:t>Fare clic sull'icona per inserire un'immagine</a:t>
            </a:r>
          </a:p>
        </p:txBody>
      </p:sp>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a:xfrm>
            <a:off x="3047047" y="5913438"/>
            <a:ext cx="3049906" cy="936624"/>
          </a:xfrm>
          <a:prstGeom prst="rect">
            <a:avLst/>
          </a:prstGeom>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a:xfrm>
            <a:off x="6817989" y="5902939"/>
            <a:ext cx="803917" cy="947124"/>
          </a:xfrm>
          <a:prstGeom prst="rect">
            <a:avLst/>
          </a:prstGeom>
        </p:spPr>
        <p:txBody>
          <a:bodyPr/>
          <a:lstStyle/>
          <a:p>
            <a:fld id="{2969D02F-2A0F-F344-93B8-1F8D2BF5422F}" type="slidenum">
              <a:rPr lang="it-IT" smtClean="0"/>
              <a:t>‹N›</a:t>
            </a:fld>
            <a:endParaRPr lang="it-IT"/>
          </a:p>
        </p:txBody>
      </p:sp>
      <p:pic>
        <p:nvPicPr>
          <p:cNvPr id="11" name="Immagine 10">
            <a:extLst>
              <a:ext uri="{FF2B5EF4-FFF2-40B4-BE49-F238E27FC236}">
                <a16:creationId xmlns:a16="http://schemas.microsoft.com/office/drawing/2014/main" id="{15E2208A-2F14-6E47-956D-D9CB305FB572}"/>
              </a:ext>
            </a:extLst>
          </p:cNvPr>
          <p:cNvPicPr>
            <a:picLocks noChangeAspect="1"/>
          </p:cNvPicPr>
          <p:nvPr userDrawn="1"/>
        </p:nvPicPr>
        <p:blipFill>
          <a:blip r:embed="rId2"/>
          <a:stretch>
            <a:fillRect/>
          </a:stretch>
        </p:blipFill>
        <p:spPr>
          <a:xfrm>
            <a:off x="7621906" y="4464422"/>
            <a:ext cx="1676047" cy="2600412"/>
          </a:xfrm>
          <a:prstGeom prst="rect">
            <a:avLst/>
          </a:prstGeom>
        </p:spPr>
      </p:pic>
      <p:sp>
        <p:nvSpPr>
          <p:cNvPr id="7" name="Segnaposto titolo 1">
            <a:extLst>
              <a:ext uri="{FF2B5EF4-FFF2-40B4-BE49-F238E27FC236}">
                <a16:creationId xmlns:a16="http://schemas.microsoft.com/office/drawing/2014/main" id="{FD50C41D-749C-C74F-ADE1-252932439C9C}"/>
              </a:ext>
            </a:extLst>
          </p:cNvPr>
          <p:cNvSpPr>
            <a:spLocks noGrp="1"/>
          </p:cNvSpPr>
          <p:nvPr>
            <p:ph type="title"/>
          </p:nvPr>
        </p:nvSpPr>
        <p:spPr>
          <a:xfrm>
            <a:off x="719988" y="2933699"/>
            <a:ext cx="3854052" cy="2547938"/>
          </a:xfrm>
          <a:prstGeom prst="rect">
            <a:avLst/>
          </a:prstGeom>
        </p:spPr>
        <p:txBody>
          <a:bodyPr vert="horz" lIns="91440" tIns="45720" rIns="91440" bIns="45720" rtlCol="0" anchor="t">
            <a:normAutofit/>
          </a:bodyPr>
          <a:lstStyle>
            <a:lvl1pPr>
              <a:lnSpc>
                <a:spcPct val="100000"/>
              </a:lnSpc>
              <a:defRPr sz="1200" b="0" i="0">
                <a:solidFill>
                  <a:schemeClr val="tx1"/>
                </a:solidFill>
                <a:latin typeface="Trebuchet MS" panose="020B0703020202090204" pitchFamily="34" charset="0"/>
              </a:defRPr>
            </a:lvl1pPr>
          </a:lstStyle>
          <a:p>
            <a:r>
              <a:rPr lang="it-IT" dirty="0"/>
              <a:t>Fare clic per modificare lo stile del titolo dello schema</a:t>
            </a:r>
          </a:p>
        </p:txBody>
      </p:sp>
      <p:sp>
        <p:nvSpPr>
          <p:cNvPr id="14" name="Segnaposto testo 13">
            <a:extLst>
              <a:ext uri="{FF2B5EF4-FFF2-40B4-BE49-F238E27FC236}">
                <a16:creationId xmlns:a16="http://schemas.microsoft.com/office/drawing/2014/main" id="{DB04B4C7-F9EC-4841-9324-B65A94589EEE}"/>
              </a:ext>
            </a:extLst>
          </p:cNvPr>
          <p:cNvSpPr>
            <a:spLocks noGrp="1"/>
          </p:cNvSpPr>
          <p:nvPr>
            <p:ph type="body" sz="quarter" idx="13" hasCustomPrompt="1"/>
          </p:nvPr>
        </p:nvSpPr>
        <p:spPr>
          <a:xfrm>
            <a:off x="717948" y="2154109"/>
            <a:ext cx="3854052" cy="779591"/>
          </a:xfrm>
          <a:prstGeom prst="rect">
            <a:avLst/>
          </a:prstGeom>
        </p:spPr>
        <p:txBody>
          <a:bodyPr/>
          <a:lstStyle>
            <a:lvl1pPr>
              <a:defRPr sz="150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10" name="Segnaposto data 3">
            <a:extLst>
              <a:ext uri="{FF2B5EF4-FFF2-40B4-BE49-F238E27FC236}">
                <a16:creationId xmlns:a16="http://schemas.microsoft.com/office/drawing/2014/main" id="{BE4D6149-0A96-754F-95C7-CB29E62C31D0}"/>
              </a:ext>
            </a:extLst>
          </p:cNvPr>
          <p:cNvSpPr>
            <a:spLocks noGrp="1"/>
          </p:cNvSpPr>
          <p:nvPr>
            <p:ph type="dt" sz="half" idx="10"/>
          </p:nvPr>
        </p:nvSpPr>
        <p:spPr>
          <a:xfrm>
            <a:off x="718178" y="5913438"/>
            <a:ext cx="803917" cy="944562"/>
          </a:xfrm>
        </p:spPr>
        <p:txBody>
          <a:bodyPr/>
          <a:lstStyle/>
          <a:p>
            <a:fld id="{C9B03654-08ED-D246-9C1E-0CDB2E61E896}" type="datetime1">
              <a:rPr lang="it-IT" smtClean="0"/>
              <a:t>22/02/2023</a:t>
            </a:fld>
            <a:endParaRPr lang="it-IT"/>
          </a:p>
        </p:txBody>
      </p:sp>
    </p:spTree>
    <p:extLst>
      <p:ext uri="{BB962C8B-B14F-4D97-AF65-F5344CB8AC3E}">
        <p14:creationId xmlns:p14="http://schemas.microsoft.com/office/powerpoint/2010/main" val="274126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ph">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a:xfrm>
            <a:off x="3047047" y="5913438"/>
            <a:ext cx="3049906" cy="936624"/>
          </a:xfrm>
          <a:prstGeom prst="rect">
            <a:avLst/>
          </a:prstGeom>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a:xfrm>
            <a:off x="6817989" y="5902939"/>
            <a:ext cx="803917" cy="947124"/>
          </a:xfrm>
          <a:prstGeom prst="rect">
            <a:avLst/>
          </a:prstGeom>
        </p:spPr>
        <p:txBody>
          <a:bodyPr/>
          <a:lstStyle/>
          <a:p>
            <a:fld id="{2969D02F-2A0F-F344-93B8-1F8D2BF5422F}" type="slidenum">
              <a:rPr lang="it-IT" smtClean="0"/>
              <a:t>‹N›</a:t>
            </a:fld>
            <a:endParaRPr lang="it-IT"/>
          </a:p>
        </p:txBody>
      </p:sp>
      <p:pic>
        <p:nvPicPr>
          <p:cNvPr id="11" name="Immagine 10">
            <a:extLst>
              <a:ext uri="{FF2B5EF4-FFF2-40B4-BE49-F238E27FC236}">
                <a16:creationId xmlns:a16="http://schemas.microsoft.com/office/drawing/2014/main" id="{15E2208A-2F14-6E47-956D-D9CB305FB572}"/>
              </a:ext>
            </a:extLst>
          </p:cNvPr>
          <p:cNvPicPr>
            <a:picLocks noChangeAspect="1"/>
          </p:cNvPicPr>
          <p:nvPr userDrawn="1"/>
        </p:nvPicPr>
        <p:blipFill>
          <a:blip r:embed="rId2"/>
          <a:stretch>
            <a:fillRect/>
          </a:stretch>
        </p:blipFill>
        <p:spPr>
          <a:xfrm>
            <a:off x="7621906" y="4464422"/>
            <a:ext cx="1676047" cy="2600412"/>
          </a:xfrm>
          <a:prstGeom prst="rect">
            <a:avLst/>
          </a:prstGeom>
        </p:spPr>
      </p:pic>
      <p:sp>
        <p:nvSpPr>
          <p:cNvPr id="7" name="Segnaposto titolo 1">
            <a:extLst>
              <a:ext uri="{FF2B5EF4-FFF2-40B4-BE49-F238E27FC236}">
                <a16:creationId xmlns:a16="http://schemas.microsoft.com/office/drawing/2014/main" id="{FD50C41D-749C-C74F-ADE1-252932439C9C}"/>
              </a:ext>
            </a:extLst>
          </p:cNvPr>
          <p:cNvSpPr>
            <a:spLocks noGrp="1"/>
          </p:cNvSpPr>
          <p:nvPr>
            <p:ph type="title"/>
          </p:nvPr>
        </p:nvSpPr>
        <p:spPr>
          <a:xfrm>
            <a:off x="716120" y="2715471"/>
            <a:ext cx="2831666" cy="2547938"/>
          </a:xfrm>
          <a:prstGeom prst="rect">
            <a:avLst/>
          </a:prstGeom>
        </p:spPr>
        <p:txBody>
          <a:bodyPr vert="horz" lIns="91440" tIns="45720" rIns="91440" bIns="45720" rtlCol="0" anchor="t">
            <a:normAutofit/>
          </a:bodyPr>
          <a:lstStyle>
            <a:lvl1pPr>
              <a:lnSpc>
                <a:spcPct val="100000"/>
              </a:lnSpc>
              <a:defRPr sz="1200" b="0" i="0">
                <a:solidFill>
                  <a:schemeClr val="tx1"/>
                </a:solidFill>
                <a:latin typeface="Trebuchet MS" panose="020B0703020202090204" pitchFamily="34" charset="0"/>
              </a:defRPr>
            </a:lvl1pPr>
          </a:lstStyle>
          <a:p>
            <a:r>
              <a:rPr lang="it-IT" dirty="0"/>
              <a:t>Fare clic per modificare lo stile del titolo dello schema</a:t>
            </a:r>
          </a:p>
        </p:txBody>
      </p:sp>
      <p:sp>
        <p:nvSpPr>
          <p:cNvPr id="10" name="Segnaposto data 3">
            <a:extLst>
              <a:ext uri="{FF2B5EF4-FFF2-40B4-BE49-F238E27FC236}">
                <a16:creationId xmlns:a16="http://schemas.microsoft.com/office/drawing/2014/main" id="{BE4D6149-0A96-754F-95C7-CB29E62C31D0}"/>
              </a:ext>
            </a:extLst>
          </p:cNvPr>
          <p:cNvSpPr>
            <a:spLocks noGrp="1"/>
          </p:cNvSpPr>
          <p:nvPr>
            <p:ph type="dt" sz="half" idx="10"/>
          </p:nvPr>
        </p:nvSpPr>
        <p:spPr>
          <a:xfrm>
            <a:off x="718178" y="5913438"/>
            <a:ext cx="803917" cy="944562"/>
          </a:xfrm>
        </p:spPr>
        <p:txBody>
          <a:bodyPr/>
          <a:lstStyle/>
          <a:p>
            <a:fld id="{C9B03654-08ED-D246-9C1E-0CDB2E61E896}" type="datetime1">
              <a:rPr lang="it-IT" smtClean="0"/>
              <a:t>22/02/2023</a:t>
            </a:fld>
            <a:endParaRPr lang="it-IT"/>
          </a:p>
        </p:txBody>
      </p:sp>
      <p:sp>
        <p:nvSpPr>
          <p:cNvPr id="13" name="Segnaposto testo 13">
            <a:extLst>
              <a:ext uri="{FF2B5EF4-FFF2-40B4-BE49-F238E27FC236}">
                <a16:creationId xmlns:a16="http://schemas.microsoft.com/office/drawing/2014/main" id="{2D3A7C4A-50A7-5F43-8208-BABBB375354D}"/>
              </a:ext>
            </a:extLst>
          </p:cNvPr>
          <p:cNvSpPr>
            <a:spLocks noGrp="1"/>
          </p:cNvSpPr>
          <p:nvPr>
            <p:ph type="body" sz="quarter" idx="13" hasCustomPrompt="1"/>
          </p:nvPr>
        </p:nvSpPr>
        <p:spPr>
          <a:xfrm>
            <a:off x="717948" y="2154109"/>
            <a:ext cx="5829300" cy="375618"/>
          </a:xfrm>
          <a:prstGeom prst="rect">
            <a:avLst/>
          </a:prstGeom>
        </p:spPr>
        <p:txBody>
          <a:bodyPr anchor="t"/>
          <a:lstStyle>
            <a:lvl1pPr>
              <a:defRPr sz="105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3" name="Text Placeholder 2">
            <a:extLst>
              <a:ext uri="{FF2B5EF4-FFF2-40B4-BE49-F238E27FC236}">
                <a16:creationId xmlns:a16="http://schemas.microsoft.com/office/drawing/2014/main" id="{4F053CF5-193E-C84A-82E0-6DC67C46962A}"/>
              </a:ext>
            </a:extLst>
          </p:cNvPr>
          <p:cNvSpPr>
            <a:spLocks noGrp="1"/>
          </p:cNvSpPr>
          <p:nvPr>
            <p:ph type="body" sz="quarter" idx="14" hasCustomPrompt="1"/>
          </p:nvPr>
        </p:nvSpPr>
        <p:spPr>
          <a:xfrm>
            <a:off x="3707606" y="2715472"/>
            <a:ext cx="2839641" cy="2547938"/>
          </a:xfrm>
          <a:prstGeom prst="rect">
            <a:avLst/>
          </a:prstGeom>
        </p:spPr>
        <p:txBody>
          <a:bodyPr/>
          <a:lstStyle>
            <a:lvl1pPr>
              <a:lnSpc>
                <a:spcPct val="100000"/>
              </a:lnSpc>
              <a:defRPr sz="1200" b="0" i="0">
                <a:solidFill>
                  <a:schemeClr val="tx1"/>
                </a:solidFill>
                <a:latin typeface="Trebuchet MS" panose="020B0703020202090204" pitchFamily="34" charset="0"/>
              </a:defRPr>
            </a:lvl1pPr>
          </a:lstStyle>
          <a:p>
            <a:pPr lvl="0"/>
            <a:r>
              <a:rPr lang="it-IT" dirty="0"/>
              <a:t>Fare clic per modificare lo stile del titolo dello schema</a:t>
            </a:r>
            <a:endParaRPr lang="en-IT" dirty="0"/>
          </a:p>
        </p:txBody>
      </p:sp>
    </p:spTree>
    <p:extLst>
      <p:ext uri="{BB962C8B-B14F-4D97-AF65-F5344CB8AC3E}">
        <p14:creationId xmlns:p14="http://schemas.microsoft.com/office/powerpoint/2010/main" val="4128575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ph">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56C32D9D-1986-624C-A713-4CF3A0C365C5}"/>
              </a:ext>
            </a:extLst>
          </p:cNvPr>
          <p:cNvSpPr>
            <a:spLocks noGrp="1"/>
          </p:cNvSpPr>
          <p:nvPr>
            <p:ph type="ftr" sz="quarter" idx="11"/>
          </p:nvPr>
        </p:nvSpPr>
        <p:spPr>
          <a:xfrm>
            <a:off x="3047047" y="5913438"/>
            <a:ext cx="3049906" cy="936624"/>
          </a:xfrm>
          <a:prstGeom prst="rect">
            <a:avLst/>
          </a:prstGeom>
        </p:spPr>
        <p:txBody>
          <a:bodyPr/>
          <a:lstStyle/>
          <a:p>
            <a:r>
              <a:rPr lang="it-IT"/>
              <a:t>lorem ipsum dolor sit</a:t>
            </a:r>
          </a:p>
        </p:txBody>
      </p:sp>
      <p:sp>
        <p:nvSpPr>
          <p:cNvPr id="6" name="Segnaposto numero diapositiva 5">
            <a:extLst>
              <a:ext uri="{FF2B5EF4-FFF2-40B4-BE49-F238E27FC236}">
                <a16:creationId xmlns:a16="http://schemas.microsoft.com/office/drawing/2014/main" id="{B12F9EE3-56EA-D141-86D3-69F8966C9F9E}"/>
              </a:ext>
            </a:extLst>
          </p:cNvPr>
          <p:cNvSpPr>
            <a:spLocks noGrp="1"/>
          </p:cNvSpPr>
          <p:nvPr>
            <p:ph type="sldNum" sz="quarter" idx="12"/>
          </p:nvPr>
        </p:nvSpPr>
        <p:spPr>
          <a:xfrm>
            <a:off x="6817989" y="5902939"/>
            <a:ext cx="803917" cy="947124"/>
          </a:xfrm>
          <a:prstGeom prst="rect">
            <a:avLst/>
          </a:prstGeom>
        </p:spPr>
        <p:txBody>
          <a:bodyPr/>
          <a:lstStyle/>
          <a:p>
            <a:fld id="{2969D02F-2A0F-F344-93B8-1F8D2BF5422F}" type="slidenum">
              <a:rPr lang="it-IT" smtClean="0"/>
              <a:t>‹N›</a:t>
            </a:fld>
            <a:endParaRPr lang="it-IT"/>
          </a:p>
        </p:txBody>
      </p:sp>
      <p:pic>
        <p:nvPicPr>
          <p:cNvPr id="11" name="Immagine 10">
            <a:extLst>
              <a:ext uri="{FF2B5EF4-FFF2-40B4-BE49-F238E27FC236}">
                <a16:creationId xmlns:a16="http://schemas.microsoft.com/office/drawing/2014/main" id="{15E2208A-2F14-6E47-956D-D9CB305FB572}"/>
              </a:ext>
            </a:extLst>
          </p:cNvPr>
          <p:cNvPicPr>
            <a:picLocks noChangeAspect="1"/>
          </p:cNvPicPr>
          <p:nvPr userDrawn="1"/>
        </p:nvPicPr>
        <p:blipFill>
          <a:blip r:embed="rId2"/>
          <a:stretch>
            <a:fillRect/>
          </a:stretch>
        </p:blipFill>
        <p:spPr>
          <a:xfrm>
            <a:off x="7621906" y="4464422"/>
            <a:ext cx="1676047" cy="2600412"/>
          </a:xfrm>
          <a:prstGeom prst="rect">
            <a:avLst/>
          </a:prstGeom>
        </p:spPr>
      </p:pic>
      <p:sp>
        <p:nvSpPr>
          <p:cNvPr id="10" name="Segnaposto data 3">
            <a:extLst>
              <a:ext uri="{FF2B5EF4-FFF2-40B4-BE49-F238E27FC236}">
                <a16:creationId xmlns:a16="http://schemas.microsoft.com/office/drawing/2014/main" id="{BE4D6149-0A96-754F-95C7-CB29E62C31D0}"/>
              </a:ext>
            </a:extLst>
          </p:cNvPr>
          <p:cNvSpPr>
            <a:spLocks noGrp="1"/>
          </p:cNvSpPr>
          <p:nvPr>
            <p:ph type="dt" sz="half" idx="10"/>
          </p:nvPr>
        </p:nvSpPr>
        <p:spPr>
          <a:xfrm>
            <a:off x="718178" y="5913438"/>
            <a:ext cx="803917" cy="944562"/>
          </a:xfrm>
        </p:spPr>
        <p:txBody>
          <a:bodyPr/>
          <a:lstStyle/>
          <a:p>
            <a:fld id="{C9B03654-08ED-D246-9C1E-0CDB2E61E896}" type="datetime1">
              <a:rPr lang="it-IT" smtClean="0"/>
              <a:t>22/02/2023</a:t>
            </a:fld>
            <a:endParaRPr lang="it-IT"/>
          </a:p>
        </p:txBody>
      </p:sp>
      <p:sp>
        <p:nvSpPr>
          <p:cNvPr id="13" name="Segnaposto testo 13">
            <a:extLst>
              <a:ext uri="{FF2B5EF4-FFF2-40B4-BE49-F238E27FC236}">
                <a16:creationId xmlns:a16="http://schemas.microsoft.com/office/drawing/2014/main" id="{1142F777-1BB2-0F47-A887-FE3115EAFF9A}"/>
              </a:ext>
            </a:extLst>
          </p:cNvPr>
          <p:cNvSpPr>
            <a:spLocks noGrp="1"/>
          </p:cNvSpPr>
          <p:nvPr>
            <p:ph type="body" sz="quarter" idx="13" hasCustomPrompt="1"/>
          </p:nvPr>
        </p:nvSpPr>
        <p:spPr>
          <a:xfrm>
            <a:off x="717948" y="3649986"/>
            <a:ext cx="1781789"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15" name="Segnaposto testo 13">
            <a:extLst>
              <a:ext uri="{FF2B5EF4-FFF2-40B4-BE49-F238E27FC236}">
                <a16:creationId xmlns:a16="http://schemas.microsoft.com/office/drawing/2014/main" id="{B680D2C3-B26E-9146-872D-DA9E61C817ED}"/>
              </a:ext>
            </a:extLst>
          </p:cNvPr>
          <p:cNvSpPr>
            <a:spLocks noGrp="1"/>
          </p:cNvSpPr>
          <p:nvPr>
            <p:ph type="body" sz="quarter" idx="14" hasCustomPrompt="1"/>
          </p:nvPr>
        </p:nvSpPr>
        <p:spPr>
          <a:xfrm>
            <a:off x="717948" y="2154109"/>
            <a:ext cx="5829300" cy="375618"/>
          </a:xfrm>
          <a:prstGeom prst="rect">
            <a:avLst/>
          </a:prstGeom>
        </p:spPr>
        <p:txBody>
          <a:bodyPr anchor="t"/>
          <a:lstStyle>
            <a:lvl1pPr>
              <a:defRPr sz="1050" b="1" i="0">
                <a:solidFill>
                  <a:schemeClr val="accent1"/>
                </a:solidFill>
                <a:latin typeface="Trebuchet MS" panose="020B0703020202090204" pitchFamily="34" charset="0"/>
              </a:defRPr>
            </a:lvl1pPr>
            <a:lvl3pPr marL="685800" indent="0">
              <a:buNone/>
              <a:defRPr/>
            </a:lvl3pPr>
          </a:lstStyle>
          <a:p>
            <a:pPr lvl="0"/>
            <a:r>
              <a:rPr lang="it-IT" dirty="0"/>
              <a:t>FARE CLIC PER MODIFICARE GLI STILI DEL TESTO DELLO SCHEMA</a:t>
            </a:r>
          </a:p>
        </p:txBody>
      </p:sp>
      <p:sp>
        <p:nvSpPr>
          <p:cNvPr id="17" name="Segnaposto testo 13">
            <a:extLst>
              <a:ext uri="{FF2B5EF4-FFF2-40B4-BE49-F238E27FC236}">
                <a16:creationId xmlns:a16="http://schemas.microsoft.com/office/drawing/2014/main" id="{C4BE5458-4B2E-754E-834C-1BE2D3249443}"/>
              </a:ext>
            </a:extLst>
          </p:cNvPr>
          <p:cNvSpPr>
            <a:spLocks noGrp="1"/>
          </p:cNvSpPr>
          <p:nvPr>
            <p:ph type="body" sz="quarter" idx="15" hasCustomPrompt="1"/>
          </p:nvPr>
        </p:nvSpPr>
        <p:spPr>
          <a:xfrm>
            <a:off x="2701222" y="3649986"/>
            <a:ext cx="1781789"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19" name="Segnaposto testo 13">
            <a:extLst>
              <a:ext uri="{FF2B5EF4-FFF2-40B4-BE49-F238E27FC236}">
                <a16:creationId xmlns:a16="http://schemas.microsoft.com/office/drawing/2014/main" id="{295CEA6B-99C4-2C4E-BDC8-DA19770CE57C}"/>
              </a:ext>
            </a:extLst>
          </p:cNvPr>
          <p:cNvSpPr>
            <a:spLocks noGrp="1"/>
          </p:cNvSpPr>
          <p:nvPr>
            <p:ph type="body" sz="quarter" idx="16" hasCustomPrompt="1"/>
          </p:nvPr>
        </p:nvSpPr>
        <p:spPr>
          <a:xfrm>
            <a:off x="4656467" y="3649986"/>
            <a:ext cx="1798774"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21" name="Segnaposto testo 13">
            <a:extLst>
              <a:ext uri="{FF2B5EF4-FFF2-40B4-BE49-F238E27FC236}">
                <a16:creationId xmlns:a16="http://schemas.microsoft.com/office/drawing/2014/main" id="{D01A4C2C-A8E6-0B49-AF10-6C35834E15D7}"/>
              </a:ext>
            </a:extLst>
          </p:cNvPr>
          <p:cNvSpPr>
            <a:spLocks noGrp="1"/>
          </p:cNvSpPr>
          <p:nvPr>
            <p:ph type="body" sz="quarter" idx="17" hasCustomPrompt="1"/>
          </p:nvPr>
        </p:nvSpPr>
        <p:spPr>
          <a:xfrm>
            <a:off x="6628696" y="3649986"/>
            <a:ext cx="1802610" cy="531192"/>
          </a:xfrm>
          <a:prstGeom prst="rect">
            <a:avLst/>
          </a:prstGeom>
        </p:spPr>
        <p:txBody>
          <a:bodyPr/>
          <a:lstStyle>
            <a:lvl1pPr>
              <a:defRPr sz="1350" b="1" i="0">
                <a:solidFill>
                  <a:schemeClr val="accent1"/>
                </a:solidFill>
                <a:latin typeface="Trebuchet MS" panose="020B0703020202090204" pitchFamily="34" charset="0"/>
              </a:defRPr>
            </a:lvl1pPr>
            <a:lvl3pPr marL="685800" indent="0">
              <a:buNone/>
              <a:defRPr/>
            </a:lvl3pPr>
          </a:lstStyle>
          <a:p>
            <a:pPr lvl="0"/>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26" name="Picture Placeholder 25">
            <a:extLst>
              <a:ext uri="{FF2B5EF4-FFF2-40B4-BE49-F238E27FC236}">
                <a16:creationId xmlns:a16="http://schemas.microsoft.com/office/drawing/2014/main" id="{166E6A43-6DEA-0C41-A988-451D8EC9933B}"/>
              </a:ext>
            </a:extLst>
          </p:cNvPr>
          <p:cNvSpPr>
            <a:spLocks noGrp="1"/>
          </p:cNvSpPr>
          <p:nvPr>
            <p:ph type="pic" sz="quarter" idx="18"/>
          </p:nvPr>
        </p:nvSpPr>
        <p:spPr>
          <a:xfrm>
            <a:off x="715566"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27" name="Picture Placeholder 25">
            <a:extLst>
              <a:ext uri="{FF2B5EF4-FFF2-40B4-BE49-F238E27FC236}">
                <a16:creationId xmlns:a16="http://schemas.microsoft.com/office/drawing/2014/main" id="{FA03CA3E-4BD5-8E45-82D9-352CCFC8EB8D}"/>
              </a:ext>
            </a:extLst>
          </p:cNvPr>
          <p:cNvSpPr>
            <a:spLocks noGrp="1"/>
          </p:cNvSpPr>
          <p:nvPr>
            <p:ph type="pic" sz="quarter" idx="19"/>
          </p:nvPr>
        </p:nvSpPr>
        <p:spPr>
          <a:xfrm>
            <a:off x="2702264"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28" name="Picture Placeholder 25">
            <a:extLst>
              <a:ext uri="{FF2B5EF4-FFF2-40B4-BE49-F238E27FC236}">
                <a16:creationId xmlns:a16="http://schemas.microsoft.com/office/drawing/2014/main" id="{1700B5E9-F6A4-B943-8F3C-4A2C3B8546C6}"/>
              </a:ext>
            </a:extLst>
          </p:cNvPr>
          <p:cNvSpPr>
            <a:spLocks noGrp="1"/>
          </p:cNvSpPr>
          <p:nvPr>
            <p:ph type="pic" sz="quarter" idx="20"/>
          </p:nvPr>
        </p:nvSpPr>
        <p:spPr>
          <a:xfrm>
            <a:off x="4653613"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29" name="Picture Placeholder 25">
            <a:extLst>
              <a:ext uri="{FF2B5EF4-FFF2-40B4-BE49-F238E27FC236}">
                <a16:creationId xmlns:a16="http://schemas.microsoft.com/office/drawing/2014/main" id="{48954F1D-8160-8C47-962F-F3CB4D4447A3}"/>
              </a:ext>
            </a:extLst>
          </p:cNvPr>
          <p:cNvSpPr>
            <a:spLocks noGrp="1"/>
          </p:cNvSpPr>
          <p:nvPr>
            <p:ph type="pic" sz="quarter" idx="21"/>
          </p:nvPr>
        </p:nvSpPr>
        <p:spPr>
          <a:xfrm>
            <a:off x="6612031" y="2730413"/>
            <a:ext cx="528638" cy="704850"/>
          </a:xfrm>
          <a:prstGeom prst="rect">
            <a:avLst/>
          </a:prstGeom>
        </p:spPr>
        <p:txBody>
          <a:bodyPr/>
          <a:lstStyle>
            <a:lvl1pPr>
              <a:defRPr sz="750" b="0" i="0">
                <a:latin typeface="Trebuchet MS" panose="020B0703020202090204" pitchFamily="34" charset="0"/>
              </a:defRPr>
            </a:lvl1pPr>
          </a:lstStyle>
          <a:p>
            <a:r>
              <a:rPr lang="it-IT" dirty="0"/>
              <a:t>Fare clic sull'icona per inserire un'immagine</a:t>
            </a:r>
            <a:endParaRPr lang="en-IT"/>
          </a:p>
        </p:txBody>
      </p:sp>
      <p:sp>
        <p:nvSpPr>
          <p:cNvPr id="31" name="Text Placeholder 30">
            <a:extLst>
              <a:ext uri="{FF2B5EF4-FFF2-40B4-BE49-F238E27FC236}">
                <a16:creationId xmlns:a16="http://schemas.microsoft.com/office/drawing/2014/main" id="{44D9DBD4-566A-CC4B-A69F-61636C882EDC}"/>
              </a:ext>
            </a:extLst>
          </p:cNvPr>
          <p:cNvSpPr>
            <a:spLocks noGrp="1"/>
          </p:cNvSpPr>
          <p:nvPr>
            <p:ph type="body" sz="quarter" idx="22"/>
          </p:nvPr>
        </p:nvSpPr>
        <p:spPr>
          <a:xfrm>
            <a:off x="715566"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
        <p:nvSpPr>
          <p:cNvPr id="32" name="Text Placeholder 30">
            <a:extLst>
              <a:ext uri="{FF2B5EF4-FFF2-40B4-BE49-F238E27FC236}">
                <a16:creationId xmlns:a16="http://schemas.microsoft.com/office/drawing/2014/main" id="{59F9CF6F-4A15-3846-AF64-A9EE12763640}"/>
              </a:ext>
            </a:extLst>
          </p:cNvPr>
          <p:cNvSpPr>
            <a:spLocks noGrp="1"/>
          </p:cNvSpPr>
          <p:nvPr>
            <p:ph type="body" sz="quarter" idx="23"/>
          </p:nvPr>
        </p:nvSpPr>
        <p:spPr>
          <a:xfrm>
            <a:off x="2709335"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
        <p:nvSpPr>
          <p:cNvPr id="33" name="Text Placeholder 30">
            <a:extLst>
              <a:ext uri="{FF2B5EF4-FFF2-40B4-BE49-F238E27FC236}">
                <a16:creationId xmlns:a16="http://schemas.microsoft.com/office/drawing/2014/main" id="{EDD7A48F-DD46-0444-AA58-25A2B77A4634}"/>
              </a:ext>
            </a:extLst>
          </p:cNvPr>
          <p:cNvSpPr>
            <a:spLocks noGrp="1"/>
          </p:cNvSpPr>
          <p:nvPr>
            <p:ph type="body" sz="quarter" idx="24"/>
          </p:nvPr>
        </p:nvSpPr>
        <p:spPr>
          <a:xfrm>
            <a:off x="4653613"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
        <p:nvSpPr>
          <p:cNvPr id="34" name="Text Placeholder 30">
            <a:extLst>
              <a:ext uri="{FF2B5EF4-FFF2-40B4-BE49-F238E27FC236}">
                <a16:creationId xmlns:a16="http://schemas.microsoft.com/office/drawing/2014/main" id="{C9A370C3-FBA6-A540-98FE-6BFA8E775DDA}"/>
              </a:ext>
            </a:extLst>
          </p:cNvPr>
          <p:cNvSpPr>
            <a:spLocks noGrp="1"/>
          </p:cNvSpPr>
          <p:nvPr>
            <p:ph type="body" sz="quarter" idx="25"/>
          </p:nvPr>
        </p:nvSpPr>
        <p:spPr>
          <a:xfrm>
            <a:off x="6633242" y="4324268"/>
            <a:ext cx="1784747" cy="996950"/>
          </a:xfrm>
          <a:prstGeom prst="rect">
            <a:avLst/>
          </a:prstGeom>
        </p:spPr>
        <p:txBody>
          <a:bodyPr/>
          <a:lstStyle>
            <a:lvl1pPr>
              <a:buFontTx/>
              <a:buNone/>
              <a:defRPr sz="1050" b="0" i="0">
                <a:solidFill>
                  <a:schemeClr val="tx1"/>
                </a:solidFill>
                <a:latin typeface="Trebuchet MS" panose="020B0703020202090204" pitchFamily="34" charset="0"/>
              </a:defRPr>
            </a:lvl1pPr>
            <a:lvl2pPr marL="342900" indent="0">
              <a:buFontTx/>
              <a:buNone/>
              <a:defRPr sz="1350">
                <a:latin typeface="Titillium Web" pitchFamily="2" charset="77"/>
              </a:defRPr>
            </a:lvl2pPr>
            <a:lvl3pPr marL="685800" indent="0">
              <a:buFontTx/>
              <a:buNone/>
              <a:defRPr sz="1350">
                <a:latin typeface="Titillium Web" pitchFamily="2" charset="77"/>
              </a:defRPr>
            </a:lvl3pPr>
            <a:lvl4pPr marL="1028700" indent="0">
              <a:buFontTx/>
              <a:buNone/>
              <a:defRPr sz="1350">
                <a:latin typeface="Titillium Web" pitchFamily="2" charset="77"/>
              </a:defRPr>
            </a:lvl4pPr>
            <a:lvl5pPr marL="1371600" indent="0">
              <a:buFontTx/>
              <a:buNone/>
              <a:defRPr sz="1350">
                <a:latin typeface="Titillium Web" pitchFamily="2" charset="77"/>
              </a:defRPr>
            </a:lvl5pPr>
          </a:lstStyle>
          <a:p>
            <a:pPr lvl="0"/>
            <a:r>
              <a:rPr lang="it-IT" dirty="0"/>
              <a:t>Fare clic per modificare gli stili del testo dello schema</a:t>
            </a:r>
          </a:p>
        </p:txBody>
      </p:sp>
    </p:spTree>
    <p:extLst>
      <p:ext uri="{BB962C8B-B14F-4D97-AF65-F5344CB8AC3E}">
        <p14:creationId xmlns:p14="http://schemas.microsoft.com/office/powerpoint/2010/main" val="1673421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FC95F7-DA4A-4CDA-9E9D-485A16A3F71D}" type="datetime1">
              <a:rPr lang="it-IT" smtClean="0"/>
              <a:t>22/02/2023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EA79DE0-A299-4E84-AD13-19D233C340D2}" type="slidenum">
              <a:rPr lang="it-IT" smtClean="0"/>
              <a:t>‹N›</a:t>
            </a:fld>
            <a:endParaRPr lang="it-IT"/>
          </a:p>
        </p:txBody>
      </p:sp>
    </p:spTree>
    <p:extLst>
      <p:ext uri="{BB962C8B-B14F-4D97-AF65-F5344CB8AC3E}">
        <p14:creationId xmlns:p14="http://schemas.microsoft.com/office/powerpoint/2010/main" val="343859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lvl1pPr>
              <a:defRPr sz="3200">
                <a:solidFill>
                  <a:schemeClr val="accent1">
                    <a:lumMod val="75000"/>
                  </a:schemeClr>
                </a:solidFill>
              </a:defRPr>
            </a:lvl1p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p:txBody>
          <a:bodyPr/>
          <a:lstStyle/>
          <a:p>
            <a:fld id="{7B51EA4B-8501-4964-80A7-B56C20912EA0}" type="datetime1">
              <a:rPr lang="it-IT" smtClean="0"/>
              <a:pPr/>
              <a:t>22/02/2023</a:t>
            </a:fld>
            <a:endParaRPr lang="it-IT"/>
          </a:p>
        </p:txBody>
      </p:sp>
      <p:sp>
        <p:nvSpPr>
          <p:cNvPr id="5" name="Segnaposto piè di pagina 4"/>
          <p:cNvSpPr>
            <a:spLocks noGrp="1"/>
          </p:cNvSpPr>
          <p:nvPr>
            <p:ph type="ftr" sz="quarter" idx="11"/>
          </p:nvPr>
        </p:nvSpPr>
        <p:spPr/>
        <p:txBody>
          <a:bodyPr/>
          <a:lstStyle/>
          <a:p>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30190"/>
            <a:ext cx="3496056" cy="438912"/>
          </a:xfrm>
          <a:prstGeom prst="rect">
            <a:avLst/>
          </a:prstGeom>
        </p:spPr>
      </p:pic>
      <p:sp>
        <p:nvSpPr>
          <p:cNvPr id="6" name="Segnaposto numero diapositiva 5"/>
          <p:cNvSpPr>
            <a:spLocks noGrp="1"/>
          </p:cNvSpPr>
          <p:nvPr>
            <p:ph type="sldNum" sz="quarter" idx="12"/>
          </p:nvPr>
        </p:nvSpPr>
        <p:spPr>
          <a:xfrm>
            <a:off x="6372200" y="6388677"/>
            <a:ext cx="2736304" cy="365125"/>
          </a:xfrm>
        </p:spPr>
        <p:txBody>
          <a:bodyPr/>
          <a:lstStyle>
            <a:lvl1pPr>
              <a:defRPr sz="1800" b="1">
                <a:solidFill>
                  <a:srgbClr val="0070C0"/>
                </a:solidFill>
                <a:latin typeface="Garamond" panose="02020404030301010803" pitchFamily="18" charset="0"/>
              </a:defRPr>
            </a:lvl1pPr>
          </a:lstStyle>
          <a:p>
            <a:fld id="{EACD30F4-857F-43CF-BEEB-A04C342E9790}" type="slidenum">
              <a:rPr lang="it-IT" smtClean="0"/>
              <a:pPr/>
              <a:t>‹N›</a:t>
            </a:fld>
            <a:endParaRPr lang="it-IT" dirty="0"/>
          </a:p>
        </p:txBody>
      </p:sp>
      <p:pic>
        <p:nvPicPr>
          <p:cNvPr id="8" name="Immagine 7">
            <a:extLst>
              <a:ext uri="{FF2B5EF4-FFF2-40B4-BE49-F238E27FC236}">
                <a16:creationId xmlns:a16="http://schemas.microsoft.com/office/drawing/2014/main" id="{30C0A81A-3EC3-5244-B86F-45017C41B115}"/>
              </a:ext>
            </a:extLst>
          </p:cNvPr>
          <p:cNvPicPr>
            <a:picLocks noChangeAspect="1"/>
          </p:cNvPicPr>
          <p:nvPr userDrawn="1"/>
        </p:nvPicPr>
        <p:blipFill>
          <a:blip r:embed="rId3" cstate="print"/>
          <a:stretch>
            <a:fillRect/>
          </a:stretch>
        </p:blipFill>
        <p:spPr>
          <a:xfrm>
            <a:off x="7188325" y="5013176"/>
            <a:ext cx="2160239" cy="2024348"/>
          </a:xfrm>
          <a:prstGeom prst="rect">
            <a:avLst/>
          </a:prstGeom>
        </p:spPr>
      </p:pic>
    </p:spTree>
    <p:extLst>
      <p:ext uri="{BB962C8B-B14F-4D97-AF65-F5344CB8AC3E}">
        <p14:creationId xmlns:p14="http://schemas.microsoft.com/office/powerpoint/2010/main" val="2886757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87BF402-C49E-4C30-8E13-5FC413678240}" type="datetime1">
              <a:rPr lang="it-IT" smtClean="0"/>
              <a:pPr/>
              <a:t>22/02/2023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87529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52D5D2A-87D7-4BAE-A2B7-9C1E83EF94BD}" type="datetime1">
              <a:rPr lang="it-IT" smtClean="0"/>
              <a:pPr/>
              <a:t>22/02/2023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154399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9FDB251-7002-43C0-BFBB-CFB4436163A9}" type="datetime1">
              <a:rPr lang="it-IT" smtClean="0"/>
              <a:pPr/>
              <a:t>22/02/2023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100271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BF6E720-2DCF-4C06-824C-C87236F6B9D2}" type="datetime1">
              <a:rPr lang="it-IT" smtClean="0"/>
              <a:pPr/>
              <a:t>22/02/2023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268192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1D8C552-52A9-458A-9ED5-B5445A45341A}" type="datetime1">
              <a:rPr lang="it-IT" smtClean="0"/>
              <a:pPr/>
              <a:t>22/02/2023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66892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830F99-3C27-44CE-BC93-F380E7B85A74}" type="datetime1">
              <a:rPr lang="it-IT" smtClean="0"/>
              <a:pPr/>
              <a:t>22/02/2023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427979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7D9ABC5-4E3E-4467-BBCB-3A461E531349}" type="datetime1">
              <a:rPr lang="it-IT" smtClean="0"/>
              <a:pPr/>
              <a:t>22/02/2023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ACD30F4-857F-43CF-BEEB-A04C342E9790}" type="slidenum">
              <a:rPr lang="it-IT" smtClean="0"/>
              <a:pPr/>
              <a:t>‹N›</a:t>
            </a:fld>
            <a:endParaRPr lang="it-IT"/>
          </a:p>
        </p:txBody>
      </p:sp>
    </p:spTree>
    <p:extLst>
      <p:ext uri="{BB962C8B-B14F-4D97-AF65-F5344CB8AC3E}">
        <p14:creationId xmlns:p14="http://schemas.microsoft.com/office/powerpoint/2010/main" val="9334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9A5641-8992-4359-BB1D-642AD89023D8}" type="datetime1">
              <a:rPr lang="it-IT" smtClean="0"/>
              <a:pPr/>
              <a:t>22/02/2023</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CD30F4-857F-43CF-BEEB-A04C342E9790}" type="slidenum">
              <a:rPr lang="it-IT" smtClean="0"/>
              <a:pPr/>
              <a:t>‹N›</a:t>
            </a:fld>
            <a:endParaRPr lang="it-IT"/>
          </a:p>
        </p:txBody>
      </p:sp>
    </p:spTree>
    <p:extLst>
      <p:ext uri="{BB962C8B-B14F-4D97-AF65-F5344CB8AC3E}">
        <p14:creationId xmlns:p14="http://schemas.microsoft.com/office/powerpoint/2010/main" val="23637330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4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6B4CF2E-C567-DB4C-9A54-E79D3308645F}"/>
              </a:ext>
            </a:extLst>
          </p:cNvPr>
          <p:cNvSpPr>
            <a:spLocks noGrp="1"/>
          </p:cNvSpPr>
          <p:nvPr>
            <p:ph type="dt" sz="half" idx="2"/>
          </p:nvPr>
        </p:nvSpPr>
        <p:spPr>
          <a:xfrm>
            <a:off x="718178" y="5913438"/>
            <a:ext cx="803917" cy="944562"/>
          </a:xfrm>
          <a:prstGeom prst="rect">
            <a:avLst/>
          </a:prstGeom>
        </p:spPr>
        <p:txBody>
          <a:bodyPr vert="horz" lIns="91440" tIns="45720" rIns="91440" bIns="45720" rtlCol="0" anchor="ctr"/>
          <a:lstStyle>
            <a:lvl1pPr algn="l">
              <a:defRPr sz="600" b="0" i="0">
                <a:solidFill>
                  <a:schemeClr val="tx1">
                    <a:tint val="75000"/>
                  </a:schemeClr>
                </a:solidFill>
                <a:latin typeface="Trebuchet MS" panose="020B0703020202090204" pitchFamily="34" charset="0"/>
              </a:defRPr>
            </a:lvl1pPr>
          </a:lstStyle>
          <a:p>
            <a:fld id="{0760CB57-BEBD-974A-BE87-5C33B7B39080}" type="datetime1">
              <a:rPr lang="it-IT" smtClean="0"/>
              <a:pPr/>
              <a:t>22/02/2023</a:t>
            </a:fld>
            <a:endParaRPr lang="it-IT" dirty="0"/>
          </a:p>
        </p:txBody>
      </p:sp>
      <p:sp>
        <p:nvSpPr>
          <p:cNvPr id="5" name="Segnaposto piè di pagina 4">
            <a:extLst>
              <a:ext uri="{FF2B5EF4-FFF2-40B4-BE49-F238E27FC236}">
                <a16:creationId xmlns:a16="http://schemas.microsoft.com/office/drawing/2014/main" id="{AF890EAC-3DE5-B646-83D6-FA4B355661B1}"/>
              </a:ext>
            </a:extLst>
          </p:cNvPr>
          <p:cNvSpPr>
            <a:spLocks noGrp="1"/>
          </p:cNvSpPr>
          <p:nvPr>
            <p:ph type="ftr" sz="quarter" idx="3"/>
          </p:nvPr>
        </p:nvSpPr>
        <p:spPr>
          <a:xfrm>
            <a:off x="3047047" y="5913438"/>
            <a:ext cx="3049906" cy="936624"/>
          </a:xfrm>
          <a:prstGeom prst="rect">
            <a:avLst/>
          </a:prstGeom>
        </p:spPr>
        <p:txBody>
          <a:bodyPr vert="horz" lIns="91440" tIns="45720" rIns="91440" bIns="45720" rtlCol="0" anchor="ctr"/>
          <a:lstStyle>
            <a:lvl1pPr algn="ctr">
              <a:defRPr sz="600" b="0" i="0">
                <a:solidFill>
                  <a:schemeClr val="tx1">
                    <a:tint val="75000"/>
                  </a:schemeClr>
                </a:solidFill>
                <a:latin typeface="Trebuchet MS" panose="020B0703020202090204" pitchFamily="34" charset="0"/>
              </a:defRPr>
            </a:lvl1pPr>
          </a:lstStyle>
          <a:p>
            <a:r>
              <a:rPr lang="it-IT" dirty="0" err="1"/>
              <a:t>lorem</a:t>
            </a:r>
            <a:r>
              <a:rPr lang="it-IT" dirty="0"/>
              <a:t> </a:t>
            </a:r>
            <a:r>
              <a:rPr lang="it-IT" dirty="0" err="1"/>
              <a:t>ipsum</a:t>
            </a:r>
            <a:r>
              <a:rPr lang="it-IT" dirty="0"/>
              <a:t> </a:t>
            </a:r>
            <a:r>
              <a:rPr lang="it-IT" dirty="0" err="1"/>
              <a:t>dolor</a:t>
            </a:r>
            <a:r>
              <a:rPr lang="it-IT" dirty="0"/>
              <a:t> </a:t>
            </a:r>
            <a:r>
              <a:rPr lang="it-IT" dirty="0" err="1"/>
              <a:t>sit</a:t>
            </a:r>
            <a:endParaRPr lang="it-IT" dirty="0"/>
          </a:p>
        </p:txBody>
      </p:sp>
      <p:sp>
        <p:nvSpPr>
          <p:cNvPr id="6" name="Segnaposto numero diapositiva 5">
            <a:extLst>
              <a:ext uri="{FF2B5EF4-FFF2-40B4-BE49-F238E27FC236}">
                <a16:creationId xmlns:a16="http://schemas.microsoft.com/office/drawing/2014/main" id="{85AA541A-1E24-C24E-868F-FC268E7C8C84}"/>
              </a:ext>
            </a:extLst>
          </p:cNvPr>
          <p:cNvSpPr>
            <a:spLocks noGrp="1"/>
          </p:cNvSpPr>
          <p:nvPr>
            <p:ph type="sldNum" sz="quarter" idx="4"/>
          </p:nvPr>
        </p:nvSpPr>
        <p:spPr>
          <a:xfrm>
            <a:off x="6817989" y="5902939"/>
            <a:ext cx="803917" cy="947124"/>
          </a:xfrm>
          <a:prstGeom prst="rect">
            <a:avLst/>
          </a:prstGeom>
        </p:spPr>
        <p:txBody>
          <a:bodyPr vert="horz" lIns="91440" tIns="45720" rIns="91440" bIns="45720" rtlCol="0" anchor="ctr"/>
          <a:lstStyle>
            <a:lvl1pPr algn="r">
              <a:defRPr sz="600" b="0" i="0">
                <a:solidFill>
                  <a:schemeClr val="tx1">
                    <a:tint val="75000"/>
                  </a:schemeClr>
                </a:solidFill>
                <a:latin typeface="Trebuchet MS" panose="020B0703020202090204" pitchFamily="34" charset="0"/>
              </a:defRPr>
            </a:lvl1pPr>
          </a:lstStyle>
          <a:p>
            <a:fld id="{2969D02F-2A0F-F344-93B8-1F8D2BF5422F}" type="slidenum">
              <a:rPr lang="it-IT" smtClean="0"/>
              <a:pPr/>
              <a:t>‹N›</a:t>
            </a:fld>
            <a:endParaRPr lang="it-IT" dirty="0"/>
          </a:p>
        </p:txBody>
      </p:sp>
      <p:pic>
        <p:nvPicPr>
          <p:cNvPr id="7" name="Immagine 6">
            <a:extLst>
              <a:ext uri="{FF2B5EF4-FFF2-40B4-BE49-F238E27FC236}">
                <a16:creationId xmlns:a16="http://schemas.microsoft.com/office/drawing/2014/main" id="{30C0A81A-3EC3-5244-B86F-45017C41B115}"/>
              </a:ext>
            </a:extLst>
          </p:cNvPr>
          <p:cNvPicPr>
            <a:picLocks noChangeAspect="1"/>
          </p:cNvPicPr>
          <p:nvPr userDrawn="1"/>
        </p:nvPicPr>
        <p:blipFill>
          <a:blip r:embed="rId8"/>
          <a:stretch>
            <a:fillRect/>
          </a:stretch>
        </p:blipFill>
        <p:spPr>
          <a:xfrm>
            <a:off x="7621906" y="4464422"/>
            <a:ext cx="1676047" cy="2600412"/>
          </a:xfrm>
          <a:prstGeom prst="rect">
            <a:avLst/>
          </a:prstGeom>
        </p:spPr>
      </p:pic>
      <p:pic>
        <p:nvPicPr>
          <p:cNvPr id="3" name="Picture 2">
            <a:extLst>
              <a:ext uri="{FF2B5EF4-FFF2-40B4-BE49-F238E27FC236}">
                <a16:creationId xmlns:a16="http://schemas.microsoft.com/office/drawing/2014/main" id="{1455B80C-97DB-9B4B-8C48-AEA238D7237F}"/>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710804" y="944563"/>
            <a:ext cx="2281499" cy="360000"/>
          </a:xfrm>
          <a:prstGeom prst="rect">
            <a:avLst/>
          </a:prstGeom>
        </p:spPr>
      </p:pic>
    </p:spTree>
    <p:extLst>
      <p:ext uri="{BB962C8B-B14F-4D97-AF65-F5344CB8AC3E}">
        <p14:creationId xmlns:p14="http://schemas.microsoft.com/office/powerpoint/2010/main" val="344188674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50" r:id="rId6"/>
  </p:sldLayoutIdLst>
  <p:hf hdr="0"/>
  <p:txStyles>
    <p:titleStyle>
      <a:lvl1pPr algn="l" defTabSz="685800" rtl="0" eaLnBrk="1" latinLnBrk="0" hangingPunct="1">
        <a:lnSpc>
          <a:spcPct val="90000"/>
        </a:lnSpc>
        <a:spcBef>
          <a:spcPct val="0"/>
        </a:spcBef>
        <a:buNone/>
        <a:defRPr sz="3000" b="0" i="0" kern="1200">
          <a:solidFill>
            <a:schemeClr val="tx1"/>
          </a:solidFill>
          <a:latin typeface="Gotham Book" panose="02000604040000020004" pitchFamily="2"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500" b="0" i="0" kern="1200">
          <a:solidFill>
            <a:schemeClr val="tx1"/>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597">
          <p15:clr>
            <a:srgbClr val="F26B43"/>
          </p15:clr>
        </p15:guide>
        <p15:guide id="3" orient="horz" pos="2160">
          <p15:clr>
            <a:srgbClr val="F26B43"/>
          </p15:clr>
        </p15:guide>
        <p15:guide id="4" orient="horz" pos="595">
          <p15:clr>
            <a:srgbClr val="F26B43"/>
          </p15:clr>
        </p15:guide>
        <p15:guide id="5" orient="horz">
          <p15:clr>
            <a:srgbClr val="F26B43"/>
          </p15:clr>
        </p15:guide>
        <p15:guide id="6">
          <p15:clr>
            <a:srgbClr val="F26B43"/>
          </p15:clr>
        </p15:guide>
        <p15:guide id="7" orient="horz" pos="3725">
          <p15:clr>
            <a:srgbClr val="F26B43"/>
          </p15:clr>
        </p15:guide>
        <p15:guide id="8" orient="horz" pos="4315">
          <p15:clr>
            <a:srgbClr val="F26B43"/>
          </p15:clr>
        </p15:guide>
        <p15:guide id="9" pos="7083">
          <p15:clr>
            <a:srgbClr val="F26B43"/>
          </p15:clr>
        </p15:guide>
        <p15:guide id="10" orient="horz" pos="845">
          <p15:clr>
            <a:srgbClr val="F26B43"/>
          </p15:clr>
        </p15:guide>
        <p15:guide id="11" orient="horz" pos="3453">
          <p15:clr>
            <a:srgbClr val="F26B43"/>
          </p15:clr>
        </p15:guide>
        <p15:guide id="12" orient="horz" pos="2818">
          <p15:clr>
            <a:srgbClr val="F26B43"/>
          </p15:clr>
        </p15:guide>
        <p15:guide id="13" pos="3908">
          <p15:clr>
            <a:srgbClr val="F26B43"/>
          </p15:clr>
        </p15:guide>
        <p15:guide id="14"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2608" y="1280886"/>
            <a:ext cx="7298784" cy="983857"/>
          </a:xfrm>
        </p:spPr>
        <p:txBody>
          <a:bodyPr>
            <a:normAutofit fontScale="32500" lnSpcReduction="20000"/>
          </a:bodyPr>
          <a:lstStyle/>
          <a:p>
            <a:pPr marL="0" indent="0">
              <a:buNone/>
            </a:pPr>
            <a:endParaRPr lang="it-IT" sz="1800" dirty="0"/>
          </a:p>
          <a:p>
            <a:pPr marL="114300" indent="0" algn="ctr">
              <a:buNone/>
            </a:pPr>
            <a:r>
              <a:rPr lang="it-IT" sz="9600" b="1" i="1" dirty="0" smtClean="0">
                <a:solidFill>
                  <a:schemeClr val="accent1"/>
                </a:solidFill>
                <a:effectLst>
                  <a:outerShdw blurRad="38100" dist="38100" dir="2700000" algn="tl">
                    <a:srgbClr val="000000">
                      <a:alpha val="43137"/>
                    </a:srgbClr>
                  </a:outerShdw>
                </a:effectLst>
                <a:latin typeface="Trebuchet MS" panose="020B0603020202020204" pitchFamily="34" charset="0"/>
              </a:rPr>
              <a:t>Il nuovo Codice dei </a:t>
            </a:r>
            <a:r>
              <a:rPr lang="it-IT" sz="9500" b="1" i="1" dirty="0">
                <a:solidFill>
                  <a:schemeClr val="accent1"/>
                </a:solidFill>
                <a:effectLst>
                  <a:outerShdw blurRad="38100" dist="38100" dir="2700000" algn="tl">
                    <a:srgbClr val="000000">
                      <a:alpha val="43137"/>
                    </a:srgbClr>
                  </a:outerShdw>
                </a:effectLst>
                <a:latin typeface="Trebuchet MS" panose="020B0603020202020204" pitchFamily="34" charset="0"/>
              </a:rPr>
              <a:t>Contratti Pubblici </a:t>
            </a: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a:t>
            </a:fld>
            <a:endParaRPr lang="it-IT" sz="1400">
              <a:solidFill>
                <a:schemeClr val="tx1"/>
              </a:solidFill>
            </a:endParaRPr>
          </a:p>
        </p:txBody>
      </p:sp>
      <p:sp>
        <p:nvSpPr>
          <p:cNvPr id="5" name="Segnaposto contenuto 2"/>
          <p:cNvSpPr txBox="1">
            <a:spLocks/>
          </p:cNvSpPr>
          <p:nvPr/>
        </p:nvSpPr>
        <p:spPr>
          <a:xfrm>
            <a:off x="776928" y="2060847"/>
            <a:ext cx="7781488" cy="4377046"/>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it-IT" sz="1800" dirty="0"/>
          </a:p>
          <a:p>
            <a:pPr marL="114300" indent="0" algn="ctr">
              <a:buNone/>
            </a:pPr>
            <a:r>
              <a:rPr lang="it-IT" sz="2000" dirty="0"/>
              <a:t>Titolo I – I principi generali</a:t>
            </a:r>
            <a:endParaRPr lang="it-IT" sz="1900" b="1" dirty="0">
              <a:latin typeface="Trebuchet MS" panose="020B0603020202020204" pitchFamily="34" charset="0"/>
            </a:endParaRPr>
          </a:p>
          <a:p>
            <a:pPr marL="114300" indent="0" algn="ctr">
              <a:buFont typeface="Arial" panose="020B0604020202020204" pitchFamily="34" charset="0"/>
              <a:buNone/>
            </a:pPr>
            <a:endParaRPr lang="it-IT" sz="1900" b="1" dirty="0">
              <a:latin typeface="Trebuchet MS" panose="020B0603020202020204" pitchFamily="34" charset="0"/>
            </a:endParaRPr>
          </a:p>
          <a:p>
            <a:pPr marL="114300" indent="0" algn="ctr">
              <a:buNone/>
            </a:pPr>
            <a:r>
              <a:rPr lang="it-IT" sz="1900" b="1" dirty="0">
                <a:latin typeface="Trebuchet MS" panose="020B0603020202020204" pitchFamily="34" charset="0"/>
              </a:rPr>
              <a:t>Articoli da 1 a 12 </a:t>
            </a:r>
            <a:endParaRPr lang="it-IT" sz="1900" b="1" dirty="0" smtClean="0">
              <a:latin typeface="Trebuchet MS" panose="020B0603020202020204" pitchFamily="34" charset="0"/>
            </a:endParaRPr>
          </a:p>
          <a:p>
            <a:pPr marL="114300" indent="0" algn="just">
              <a:buNone/>
            </a:pPr>
            <a:r>
              <a:rPr lang="it-IT" sz="2000" dirty="0"/>
              <a:t>Articolo 1. </a:t>
            </a:r>
            <a:r>
              <a:rPr lang="it-IT" sz="2000" b="1" dirty="0"/>
              <a:t>Principio del risultato</a:t>
            </a:r>
            <a:r>
              <a:rPr lang="it-IT" sz="2000" dirty="0"/>
              <a:t>. Articolo 2. </a:t>
            </a:r>
            <a:r>
              <a:rPr lang="it-IT" b="1" dirty="0"/>
              <a:t>Principio della fiducia</a:t>
            </a:r>
            <a:r>
              <a:rPr lang="it-IT" sz="2000" dirty="0"/>
              <a:t>. Articolo 3. </a:t>
            </a:r>
            <a:r>
              <a:rPr lang="it-IT" sz="2000" b="1" dirty="0"/>
              <a:t>Principio dell’accesso al mercato</a:t>
            </a:r>
            <a:r>
              <a:rPr lang="it-IT" sz="2000" dirty="0"/>
              <a:t>. Articolo 4. </a:t>
            </a:r>
            <a:r>
              <a:rPr lang="it-IT" sz="2000" b="1" dirty="0"/>
              <a:t>Criterio interpretativo e applicativo</a:t>
            </a:r>
            <a:r>
              <a:rPr lang="it-IT" sz="2000" dirty="0"/>
              <a:t>. Articolo 5 </a:t>
            </a:r>
            <a:r>
              <a:rPr lang="it-IT" sz="2000" b="1" dirty="0"/>
              <a:t>Principi di buona fede e di tutela dell’affidamento</a:t>
            </a:r>
            <a:r>
              <a:rPr lang="it-IT" sz="2000" dirty="0"/>
              <a:t>. Articolo 6. </a:t>
            </a:r>
            <a:r>
              <a:rPr lang="it-IT" sz="2000" b="1" dirty="0"/>
              <a:t>Principi di solidarietà e di sussidiarietà orizzontale</a:t>
            </a:r>
            <a:r>
              <a:rPr lang="it-IT" sz="2000" dirty="0"/>
              <a:t>. Rapporti con egli enti del Terzo settore. Articolo 7. </a:t>
            </a:r>
            <a:r>
              <a:rPr lang="it-IT" sz="2000" b="1" dirty="0"/>
              <a:t>Principio di auto-organizzazione amministrativa. </a:t>
            </a:r>
            <a:r>
              <a:rPr lang="it-IT" sz="2000" dirty="0"/>
              <a:t>Articolo 8</a:t>
            </a:r>
            <a:r>
              <a:rPr lang="it-IT" sz="2000" b="1" dirty="0"/>
              <a:t>. Principio di autonomia contrattuale</a:t>
            </a:r>
            <a:r>
              <a:rPr lang="it-IT" sz="2000" dirty="0"/>
              <a:t>. Divieto di prestazioni d’opera intellettuale a titolo gratuito. Articolo 9. </a:t>
            </a:r>
            <a:r>
              <a:rPr lang="it-IT" sz="2000" b="1" dirty="0"/>
              <a:t>Principio di conservazione dell’equilibrio contrattuale</a:t>
            </a:r>
            <a:r>
              <a:rPr lang="it-IT" sz="2000" dirty="0"/>
              <a:t>. Articolo 10. </a:t>
            </a:r>
            <a:r>
              <a:rPr lang="it-IT" sz="2000" b="1" dirty="0"/>
              <a:t>Principi di tassatività delle cause di esclusione e di massima partecipazione</a:t>
            </a:r>
            <a:r>
              <a:rPr lang="it-IT" sz="2000" dirty="0"/>
              <a:t>. Articolo 11. </a:t>
            </a:r>
            <a:r>
              <a:rPr lang="it-IT" sz="2000" b="1" dirty="0"/>
              <a:t>Principio di applicazione dei contratti collettivi nazionali di settore</a:t>
            </a:r>
            <a:r>
              <a:rPr lang="it-IT" sz="2000" dirty="0"/>
              <a:t>. </a:t>
            </a:r>
            <a:r>
              <a:rPr lang="it-IT" sz="2000" b="1" dirty="0"/>
              <a:t>Inadempienze contributive e ritardo nei pagamenti</a:t>
            </a:r>
            <a:r>
              <a:rPr lang="it-IT" sz="2000" dirty="0"/>
              <a:t>. Articolo 12. </a:t>
            </a:r>
            <a:r>
              <a:rPr lang="it-IT" sz="2000" b="1" dirty="0"/>
              <a:t>Rinvio esterno</a:t>
            </a:r>
            <a:r>
              <a:rPr lang="it-IT" sz="2000" dirty="0"/>
              <a:t>.</a:t>
            </a:r>
            <a:endParaRPr lang="it-IT" sz="1900" dirty="0">
              <a:latin typeface="Trebuchet MS" panose="020B0603020202020204" pitchFamily="34" charset="0"/>
            </a:endParaRPr>
          </a:p>
          <a:p>
            <a:pPr marL="114300" indent="0" algn="ctr">
              <a:buFont typeface="Arial" panose="020B0604020202020204" pitchFamily="34" charset="0"/>
              <a:buNone/>
            </a:pPr>
            <a:endParaRPr lang="it-IT" sz="1900" b="1" dirty="0">
              <a:latin typeface="Trebuchet MS" panose="020B0603020202020204" pitchFamily="34" charset="0"/>
            </a:endParaRPr>
          </a:p>
        </p:txBody>
      </p:sp>
      <p:pic>
        <p:nvPicPr>
          <p:cNvPr id="6" name="Immagine 5">
            <a:extLst>
              <a:ext uri="{FF2B5EF4-FFF2-40B4-BE49-F238E27FC236}">
                <a16:creationId xmlns:a16="http://schemas.microsoft.com/office/drawing/2014/main" id="{B4F6623E-8765-427D-9C8F-38F031E42337}"/>
              </a:ext>
            </a:extLst>
          </p:cNvPr>
          <p:cNvPicPr>
            <a:picLocks noChangeAspect="1"/>
          </p:cNvPicPr>
          <p:nvPr/>
        </p:nvPicPr>
        <p:blipFill>
          <a:blip r:embed="rId2"/>
          <a:stretch>
            <a:fillRect/>
          </a:stretch>
        </p:blipFill>
        <p:spPr>
          <a:xfrm>
            <a:off x="7958604" y="561496"/>
            <a:ext cx="816935" cy="719390"/>
          </a:xfrm>
          <a:prstGeom prst="rect">
            <a:avLst/>
          </a:prstGeom>
        </p:spPr>
      </p:pic>
    </p:spTree>
    <p:extLst>
      <p:ext uri="{BB962C8B-B14F-4D97-AF65-F5344CB8AC3E}">
        <p14:creationId xmlns:p14="http://schemas.microsoft.com/office/powerpoint/2010/main" val="403797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10</a:t>
            </a:fld>
            <a:endParaRPr lang="it-IT" sz="1400">
              <a:solidFill>
                <a:schemeClr val="tx1"/>
              </a:solidFill>
            </a:endParaRPr>
          </a:p>
        </p:txBody>
      </p:sp>
      <p:sp>
        <p:nvSpPr>
          <p:cNvPr id="10" name="CasellaDiTesto 9"/>
          <p:cNvSpPr txBox="1"/>
          <p:nvPr/>
        </p:nvSpPr>
        <p:spPr>
          <a:xfrm>
            <a:off x="3491880" y="1124744"/>
            <a:ext cx="2701381" cy="523220"/>
          </a:xfrm>
          <a:prstGeom prst="rect">
            <a:avLst/>
          </a:prstGeom>
          <a:noFill/>
        </p:spPr>
        <p:txBody>
          <a:bodyPr wrap="none" rtlCol="0">
            <a:spAutoFit/>
          </a:bodyPr>
          <a:lstStyle/>
          <a:p>
            <a:r>
              <a:rPr lang="it-IT" dirty="0" smtClean="0"/>
              <a:t>Principio della </a:t>
            </a:r>
            <a:r>
              <a:rPr lang="it-IT" sz="2800" b="1" dirty="0" smtClean="0"/>
              <a:t>Fiducia </a:t>
            </a:r>
            <a:endParaRPr lang="it-IT" sz="2800" b="1" dirty="0"/>
          </a:p>
        </p:txBody>
      </p:sp>
      <p:sp>
        <p:nvSpPr>
          <p:cNvPr id="13" name="CasellaDiTesto 12"/>
          <p:cNvSpPr txBox="1"/>
          <p:nvPr/>
        </p:nvSpPr>
        <p:spPr>
          <a:xfrm>
            <a:off x="251520" y="1595345"/>
            <a:ext cx="8604448" cy="5078313"/>
          </a:xfrm>
          <a:prstGeom prst="rect">
            <a:avLst/>
          </a:prstGeom>
          <a:noFill/>
        </p:spPr>
        <p:txBody>
          <a:bodyPr wrap="square" rtlCol="0">
            <a:spAutoFit/>
          </a:bodyPr>
          <a:lstStyle/>
          <a:p>
            <a:pPr algn="just"/>
            <a:r>
              <a:rPr lang="it-IT" dirty="0" smtClean="0"/>
              <a:t>L’attribuzione </a:t>
            </a:r>
            <a:r>
              <a:rPr lang="it-IT" dirty="0"/>
              <a:t>e l’esercizio del potere nel settore dei contratti pubblici si fonda sul principio della reciproca fiducia nell’azione legittima, trasparente e corretta dell’amministrazione, dei suoi funzionari e degli operatori economici. 2. Il principio della fiducia favorisce e valorizza l’iniziativa e l’autonomia decisionale dei funzionari pubblici, con particolare riferimento alle valutazioni e alle scelte per l’acquisizione e l’esecuzione delle prestazioni secondo il principio del risultato. 3. Nell’ambito delle attività svolte nelle fasi di programmazione, progettazione, affidamento ed esecuzione dei contratti, ai fini della responsabilità amministrativa costituisce colpa grave la violazione di norme di diritto e degli auto-vincoli amministrativi, nonché la palese violazione di regole di prudenza, perizia e diligenza e l’omissione delle cautele, verifiche ed informazioni preventive normalmente richieste nell’attività </a:t>
            </a:r>
            <a:r>
              <a:rPr lang="it-IT" dirty="0" smtClean="0"/>
              <a:t>amministrativa</a:t>
            </a:r>
            <a:r>
              <a:rPr lang="it-IT" dirty="0"/>
              <a:t>, in quanto esigibili nei confronti dell’agente pubblico in base alle specifiche competenze e in relazione al caso concreto. Non costituisce colpa grave la violazione o l’omissione determinata dal riferimento a indirizzi giurisprudenziali prevalenti o a pareri delle autorità competenti. 4. Per promuovere la fiducia nell’azione legittima, trasparente e corretta dell’amministrazione, le stazioni appaltanti e gli enti concedenti adottano azioni per la copertura assicurativa dei rischi per il personale, nonché per riqualificare le stazioni appaltanti e per rafforzare e dare valore alle capacità professionali dei dipendenti, compresi i piani di formazione di cui all’articolo 15, comma 7. </a:t>
            </a:r>
          </a:p>
        </p:txBody>
      </p:sp>
    </p:spTree>
    <p:extLst>
      <p:ext uri="{BB962C8B-B14F-4D97-AF65-F5344CB8AC3E}">
        <p14:creationId xmlns:p14="http://schemas.microsoft.com/office/powerpoint/2010/main" val="172681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414762"/>
            <a:ext cx="1791855" cy="859907"/>
          </a:xfrm>
        </p:spPr>
        <p:txBody>
          <a:bodyPr>
            <a:noAutofit/>
          </a:bodyPr>
          <a:lstStyle/>
          <a:p>
            <a:r>
              <a:rPr lang="it-IT" sz="3600" b="1" dirty="0" smtClean="0"/>
              <a:t> </a:t>
            </a:r>
            <a:r>
              <a:rPr lang="it-IT" sz="4000" b="1" dirty="0" smtClean="0"/>
              <a:t>Fiducia</a:t>
            </a:r>
            <a:r>
              <a:rPr lang="it-IT" sz="3600" b="1" dirty="0" smtClean="0"/>
              <a:t>  </a:t>
            </a:r>
            <a:endParaRPr lang="it-IT" sz="3600" b="1" dirty="0">
              <a:solidFill>
                <a:schemeClr val="accent1">
                  <a:lumMod val="75000"/>
                </a:schemeClr>
              </a:solidFill>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11</a:t>
            </a:fld>
            <a:endParaRPr lang="it-IT" sz="1400">
              <a:solidFill>
                <a:schemeClr val="tx1"/>
              </a:solidFill>
            </a:endParaRPr>
          </a:p>
        </p:txBody>
      </p:sp>
      <p:sp>
        <p:nvSpPr>
          <p:cNvPr id="5" name="Titolo 1"/>
          <p:cNvSpPr txBox="1">
            <a:spLocks/>
          </p:cNvSpPr>
          <p:nvPr/>
        </p:nvSpPr>
        <p:spPr>
          <a:xfrm>
            <a:off x="6012160" y="980728"/>
            <a:ext cx="2952328" cy="94462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just"/>
            <a:endParaRPr lang="it-IT" b="1" dirty="0" smtClean="0"/>
          </a:p>
          <a:p>
            <a:pPr algn="just"/>
            <a:r>
              <a:rPr lang="it-IT" b="1" dirty="0" smtClean="0"/>
              <a:t>Amministrazione e suoi funzionari</a:t>
            </a:r>
          </a:p>
          <a:p>
            <a:pPr algn="just"/>
            <a:r>
              <a:rPr lang="it-IT" b="1" dirty="0" smtClean="0"/>
              <a:t>   </a:t>
            </a:r>
            <a:endParaRPr lang="it-IT" sz="4000" b="1" i="1" dirty="0"/>
          </a:p>
        </p:txBody>
      </p:sp>
      <p:sp>
        <p:nvSpPr>
          <p:cNvPr id="7" name="Rettangolo arrotondato 6"/>
          <p:cNvSpPr/>
          <p:nvPr/>
        </p:nvSpPr>
        <p:spPr>
          <a:xfrm>
            <a:off x="2368873" y="1669315"/>
            <a:ext cx="3632871" cy="2476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nell’azione legittima, trasparente e </a:t>
            </a:r>
            <a:r>
              <a:rPr lang="it-IT" sz="2800" dirty="0" smtClean="0"/>
              <a:t>corretta</a:t>
            </a:r>
            <a:endParaRPr lang="it-IT" sz="2800" dirty="0"/>
          </a:p>
        </p:txBody>
      </p:sp>
      <p:sp>
        <p:nvSpPr>
          <p:cNvPr id="8" name="Freccia a destra 7"/>
          <p:cNvSpPr/>
          <p:nvPr/>
        </p:nvSpPr>
        <p:spPr>
          <a:xfrm>
            <a:off x="1691680" y="2615962"/>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130441" y="4146156"/>
            <a:ext cx="2715765" cy="978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defTabSz="685800">
              <a:lnSpc>
                <a:spcPct val="90000"/>
              </a:lnSpc>
              <a:spcBef>
                <a:spcPct val="0"/>
              </a:spcBef>
            </a:pPr>
            <a:r>
              <a:rPr lang="it-IT" sz="3200" b="1" dirty="0" smtClean="0">
                <a:solidFill>
                  <a:schemeClr val="accent1">
                    <a:lumMod val="75000"/>
                  </a:schemeClr>
                </a:solidFill>
                <a:latin typeface="+mj-lt"/>
                <a:ea typeface="+mj-ea"/>
                <a:cs typeface="+mj-cs"/>
              </a:rPr>
              <a:t>Operatore economico  </a:t>
            </a:r>
            <a:endParaRPr lang="it-IT" sz="4000" b="1" dirty="0">
              <a:solidFill>
                <a:schemeClr val="accent1">
                  <a:lumMod val="75000"/>
                </a:schemeClr>
              </a:solidFill>
              <a:latin typeface="+mj-lt"/>
              <a:ea typeface="+mj-ea"/>
              <a:cs typeface="+mj-cs"/>
            </a:endParaRPr>
          </a:p>
        </p:txBody>
      </p:sp>
      <p:sp>
        <p:nvSpPr>
          <p:cNvPr id="6" name="Freccia bidirezionale verticale 5"/>
          <p:cNvSpPr/>
          <p:nvPr/>
        </p:nvSpPr>
        <p:spPr>
          <a:xfrm flipH="1" flipV="1">
            <a:off x="6982644" y="2342153"/>
            <a:ext cx="973731" cy="151688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arrotondato 9"/>
          <p:cNvSpPr/>
          <p:nvPr/>
        </p:nvSpPr>
        <p:spPr>
          <a:xfrm>
            <a:off x="204596" y="5321398"/>
            <a:ext cx="8759892" cy="13290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000" dirty="0"/>
              <a:t>Il principio della fiducia favorisce e valorizza l’iniziativa e l’autonomia decisionale dei funzionari pubblici, con particolare riferimento alle valutazioni e alle scelte per l’acquisizione e l’esecuzione delle prestazioni secondo il principio del </a:t>
            </a:r>
            <a:r>
              <a:rPr lang="it-IT" sz="2000" dirty="0" smtClean="0"/>
              <a:t>risultato</a:t>
            </a:r>
            <a:endParaRPr lang="it-IT" sz="2000" dirty="0"/>
          </a:p>
        </p:txBody>
      </p:sp>
    </p:spTree>
    <p:extLst>
      <p:ext uri="{BB962C8B-B14F-4D97-AF65-F5344CB8AC3E}">
        <p14:creationId xmlns:p14="http://schemas.microsoft.com/office/powerpoint/2010/main" val="326122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414870"/>
            <a:ext cx="1791855" cy="859907"/>
          </a:xfrm>
        </p:spPr>
        <p:txBody>
          <a:bodyPr>
            <a:noAutofit/>
          </a:bodyPr>
          <a:lstStyle/>
          <a:p>
            <a:r>
              <a:rPr lang="it-IT" sz="3600" b="1" dirty="0" smtClean="0"/>
              <a:t> </a:t>
            </a:r>
            <a:r>
              <a:rPr lang="it-IT" sz="4000" b="1" dirty="0" smtClean="0"/>
              <a:t>Fiducia</a:t>
            </a:r>
            <a:r>
              <a:rPr lang="it-IT" sz="3600" b="1" dirty="0" smtClean="0"/>
              <a:t>  </a:t>
            </a:r>
            <a:endParaRPr lang="it-IT" sz="3600" b="1" dirty="0">
              <a:solidFill>
                <a:schemeClr val="accent1">
                  <a:lumMod val="75000"/>
                </a:schemeClr>
              </a:solidFill>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12</a:t>
            </a:fld>
            <a:endParaRPr lang="it-IT" sz="1400">
              <a:solidFill>
                <a:schemeClr val="tx1"/>
              </a:solidFill>
            </a:endParaRPr>
          </a:p>
        </p:txBody>
      </p:sp>
      <p:sp>
        <p:nvSpPr>
          <p:cNvPr id="7" name="Rettangolo arrotondato 6"/>
          <p:cNvSpPr/>
          <p:nvPr/>
        </p:nvSpPr>
        <p:spPr>
          <a:xfrm>
            <a:off x="2915816" y="908721"/>
            <a:ext cx="5688632"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L’esercizio di potere discrezionale presuppone </a:t>
            </a:r>
            <a:r>
              <a:rPr lang="it-IT" sz="2800" b="1" dirty="0" smtClean="0"/>
              <a:t>FIDUCIA</a:t>
            </a:r>
            <a:r>
              <a:rPr lang="it-IT" sz="2800" dirty="0" smtClean="0"/>
              <a:t> dell’ordinamento verso l’organo destinatario dell’attribuzione:</a:t>
            </a:r>
            <a:endParaRPr lang="it-IT" sz="2800" dirty="0"/>
          </a:p>
        </p:txBody>
      </p:sp>
      <p:sp>
        <p:nvSpPr>
          <p:cNvPr id="8" name="Freccia a destra 7"/>
          <p:cNvSpPr/>
          <p:nvPr/>
        </p:nvSpPr>
        <p:spPr>
          <a:xfrm>
            <a:off x="2155559" y="1602507"/>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in giù 8"/>
          <p:cNvSpPr/>
          <p:nvPr/>
        </p:nvSpPr>
        <p:spPr>
          <a:xfrm>
            <a:off x="5121023" y="3027244"/>
            <a:ext cx="76581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11"/>
          <p:cNvSpPr/>
          <p:nvPr/>
        </p:nvSpPr>
        <p:spPr>
          <a:xfrm>
            <a:off x="2659615" y="4077072"/>
            <a:ext cx="5688632" cy="2165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L’esplicitazione normativa scongiura </a:t>
            </a:r>
            <a:r>
              <a:rPr lang="it-IT" sz="2800" dirty="0"/>
              <a:t>l’inerzia, valorizza le capacità e orienta verso il rispetto della legalità sostanziale. </a:t>
            </a:r>
          </a:p>
        </p:txBody>
      </p:sp>
      <p:sp>
        <p:nvSpPr>
          <p:cNvPr id="3" name="Ovale 2"/>
          <p:cNvSpPr/>
          <p:nvPr/>
        </p:nvSpPr>
        <p:spPr>
          <a:xfrm>
            <a:off x="299267" y="2636912"/>
            <a:ext cx="2232247" cy="208823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smtClean="0">
                <a:solidFill>
                  <a:schemeClr val="tx1"/>
                </a:solidFill>
              </a:rPr>
              <a:t>Cfr. anche nuova formulazione (</a:t>
            </a:r>
            <a:r>
              <a:rPr lang="it-IT" dirty="0" err="1" smtClean="0">
                <a:solidFill>
                  <a:schemeClr val="tx1"/>
                </a:solidFill>
              </a:rPr>
              <a:t>d.l.</a:t>
            </a:r>
            <a:r>
              <a:rPr lang="it-IT" dirty="0" smtClean="0">
                <a:solidFill>
                  <a:schemeClr val="tx1"/>
                </a:solidFill>
              </a:rPr>
              <a:t> 76/2020) art. </a:t>
            </a:r>
            <a:r>
              <a:rPr lang="it-IT" b="1" dirty="0" smtClean="0">
                <a:solidFill>
                  <a:schemeClr val="tx1"/>
                </a:solidFill>
              </a:rPr>
              <a:t>323 c.p</a:t>
            </a:r>
            <a:r>
              <a:rPr lang="it-IT" dirty="0" smtClean="0">
                <a:solidFill>
                  <a:schemeClr val="tx1"/>
                </a:solidFill>
              </a:rPr>
              <a:t>. </a:t>
            </a:r>
          </a:p>
          <a:p>
            <a:pPr algn="ctr"/>
            <a:r>
              <a:rPr lang="it-IT" b="1" dirty="0" smtClean="0">
                <a:solidFill>
                  <a:schemeClr val="tx1"/>
                </a:solidFill>
              </a:rPr>
              <a:t>Abuso</a:t>
            </a:r>
            <a:r>
              <a:rPr lang="it-IT" dirty="0" smtClean="0">
                <a:solidFill>
                  <a:schemeClr val="tx1"/>
                </a:solidFill>
              </a:rPr>
              <a:t> </a:t>
            </a:r>
            <a:r>
              <a:rPr lang="it-IT" b="1" dirty="0" smtClean="0">
                <a:solidFill>
                  <a:schemeClr val="tx1"/>
                </a:solidFill>
              </a:rPr>
              <a:t>d’Ufficio</a:t>
            </a:r>
            <a:r>
              <a:rPr lang="it-IT" dirty="0" smtClean="0">
                <a:solidFill>
                  <a:schemeClr val="tx1"/>
                </a:solidFill>
              </a:rPr>
              <a:t> </a:t>
            </a:r>
            <a:endParaRPr lang="it-IT" dirty="0">
              <a:solidFill>
                <a:schemeClr val="tx1"/>
              </a:solidFill>
            </a:endParaRPr>
          </a:p>
        </p:txBody>
      </p:sp>
      <p:sp>
        <p:nvSpPr>
          <p:cNvPr id="5" name="Freccia in giù 4"/>
          <p:cNvSpPr/>
          <p:nvPr/>
        </p:nvSpPr>
        <p:spPr>
          <a:xfrm>
            <a:off x="1173074" y="5109197"/>
            <a:ext cx="484632" cy="933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989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13</a:t>
            </a:fld>
            <a:endParaRPr lang="it-IT" sz="1400">
              <a:solidFill>
                <a:schemeClr val="tx1"/>
              </a:solidFill>
            </a:endParaRPr>
          </a:p>
        </p:txBody>
      </p:sp>
      <p:sp>
        <p:nvSpPr>
          <p:cNvPr id="7" name="Rettangolo arrotondato 6"/>
          <p:cNvSpPr/>
          <p:nvPr/>
        </p:nvSpPr>
        <p:spPr>
          <a:xfrm>
            <a:off x="467544" y="980728"/>
            <a:ext cx="7835569" cy="1812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V</a:t>
            </a:r>
            <a:r>
              <a:rPr lang="it-IT" sz="2800" dirty="0" smtClean="0"/>
              <a:t>iolazione </a:t>
            </a:r>
            <a:r>
              <a:rPr lang="it-IT" sz="2800" dirty="0"/>
              <a:t>di norme di diritto e degli auto-vincoli amministrativi, nonché la palese violazione di regole di prudenza, perizia e </a:t>
            </a:r>
            <a:r>
              <a:rPr lang="it-IT" sz="2800" dirty="0" smtClean="0"/>
              <a:t>diligenza. </a:t>
            </a:r>
            <a:endParaRPr lang="it-IT" sz="2800" dirty="0"/>
          </a:p>
        </p:txBody>
      </p:sp>
      <p:sp>
        <p:nvSpPr>
          <p:cNvPr id="10" name="CasellaDiTesto 9"/>
          <p:cNvSpPr txBox="1"/>
          <p:nvPr/>
        </p:nvSpPr>
        <p:spPr>
          <a:xfrm>
            <a:off x="539552" y="3169533"/>
            <a:ext cx="332014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t-IT" sz="3200" dirty="0"/>
              <a:t>colpa grave</a:t>
            </a:r>
          </a:p>
        </p:txBody>
      </p:sp>
      <p:sp>
        <p:nvSpPr>
          <p:cNvPr id="15" name="Rettangolo arrotondato 14"/>
          <p:cNvSpPr/>
          <p:nvPr/>
        </p:nvSpPr>
        <p:spPr>
          <a:xfrm>
            <a:off x="179512" y="4131074"/>
            <a:ext cx="8174531" cy="2172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Non </a:t>
            </a:r>
            <a:r>
              <a:rPr lang="it-IT" sz="2800" dirty="0"/>
              <a:t>costituisce mai colpa grave la violazione o l’omissione che sia stata determinata dal riferimento a </a:t>
            </a:r>
            <a:r>
              <a:rPr lang="it-IT" sz="2800" b="1" dirty="0"/>
              <a:t>indirizzi giurisprudenziali prevalenti </a:t>
            </a:r>
            <a:r>
              <a:rPr lang="it-IT" sz="2800" dirty="0"/>
              <a:t>o a </a:t>
            </a:r>
            <a:r>
              <a:rPr lang="it-IT" sz="2800" b="1" dirty="0"/>
              <a:t>pareri</a:t>
            </a:r>
            <a:r>
              <a:rPr lang="it-IT" sz="2800" dirty="0"/>
              <a:t> delle </a:t>
            </a:r>
            <a:r>
              <a:rPr lang="it-IT" sz="2800" b="1" dirty="0"/>
              <a:t>autorità competenti</a:t>
            </a:r>
            <a:r>
              <a:rPr lang="it-IT" sz="2800" dirty="0" smtClean="0"/>
              <a:t>. </a:t>
            </a:r>
            <a:endParaRPr lang="it-IT" sz="2800" dirty="0"/>
          </a:p>
        </p:txBody>
      </p:sp>
      <p:sp>
        <p:nvSpPr>
          <p:cNvPr id="17" name="Freccia curva 16"/>
          <p:cNvSpPr/>
          <p:nvPr/>
        </p:nvSpPr>
        <p:spPr>
          <a:xfrm rot="5400000">
            <a:off x="4585751" y="3454919"/>
            <a:ext cx="554975" cy="689331"/>
          </a:xfrm>
          <a:prstGeom prst="bentArrow">
            <a:avLst>
              <a:gd name="adj1" fmla="val 25000"/>
              <a:gd name="adj2" fmla="val 2329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Freccia curva 17"/>
          <p:cNvSpPr/>
          <p:nvPr/>
        </p:nvSpPr>
        <p:spPr>
          <a:xfrm rot="5400000" flipH="1">
            <a:off x="4570067" y="2824082"/>
            <a:ext cx="586344" cy="6893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27916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14</a:t>
            </a:fld>
            <a:endParaRPr lang="it-IT" sz="1400">
              <a:solidFill>
                <a:schemeClr val="tx1"/>
              </a:solidFill>
            </a:endParaRPr>
          </a:p>
        </p:txBody>
      </p:sp>
      <p:sp>
        <p:nvSpPr>
          <p:cNvPr id="13" name="Rettangolo arrotondato 12"/>
          <p:cNvSpPr/>
          <p:nvPr/>
        </p:nvSpPr>
        <p:spPr>
          <a:xfrm>
            <a:off x="179512" y="1556792"/>
            <a:ext cx="4176464"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Il principio della fiducia innerva lo schema del nuovo Codice in diverse parti e, come vedremo, ispira e orienta la rivisitazione di alcuni altri istituti </a:t>
            </a:r>
            <a:r>
              <a:rPr lang="it-IT" sz="2800" dirty="0" smtClean="0"/>
              <a:t>chiave:</a:t>
            </a:r>
            <a:endParaRPr lang="it-IT" sz="2800" dirty="0"/>
          </a:p>
        </p:txBody>
      </p:sp>
      <p:sp>
        <p:nvSpPr>
          <p:cNvPr id="8" name="Rettangolo arrotondato 7"/>
          <p:cNvSpPr/>
          <p:nvPr/>
        </p:nvSpPr>
        <p:spPr>
          <a:xfrm>
            <a:off x="4680430" y="671240"/>
            <a:ext cx="3491970" cy="17281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dirty="0" smtClean="0"/>
              <a:t>conflitto </a:t>
            </a:r>
            <a:r>
              <a:rPr lang="it-IT" sz="2800" dirty="0"/>
              <a:t>di </a:t>
            </a:r>
            <a:r>
              <a:rPr lang="it-IT" sz="2800" dirty="0" smtClean="0"/>
              <a:t>interessi</a:t>
            </a:r>
            <a:endParaRPr lang="it-IT" sz="2800" dirty="0"/>
          </a:p>
        </p:txBody>
      </p:sp>
      <p:sp>
        <p:nvSpPr>
          <p:cNvPr id="9" name="Rettangolo arrotondato 8"/>
          <p:cNvSpPr/>
          <p:nvPr/>
        </p:nvSpPr>
        <p:spPr>
          <a:xfrm>
            <a:off x="4706892" y="2652602"/>
            <a:ext cx="3537516" cy="17281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800" dirty="0" smtClean="0"/>
              <a:t>soccorso istruttorio</a:t>
            </a:r>
            <a:endParaRPr lang="it-IT" sz="2800" dirty="0"/>
          </a:p>
        </p:txBody>
      </p:sp>
      <p:sp>
        <p:nvSpPr>
          <p:cNvPr id="11" name="Rettangolo arrotondato 10"/>
          <p:cNvSpPr/>
          <p:nvPr/>
        </p:nvSpPr>
        <p:spPr>
          <a:xfrm>
            <a:off x="4680430" y="4709701"/>
            <a:ext cx="3563978" cy="1728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800" dirty="0" smtClean="0"/>
              <a:t>le esclusioni</a:t>
            </a:r>
            <a:endParaRPr lang="it-IT" sz="2800" dirty="0"/>
          </a:p>
        </p:txBody>
      </p:sp>
    </p:spTree>
    <p:extLst>
      <p:ext uri="{BB962C8B-B14F-4D97-AF65-F5344CB8AC3E}">
        <p14:creationId xmlns:p14="http://schemas.microsoft.com/office/powerpoint/2010/main" val="137526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15</a:t>
            </a:fld>
            <a:endParaRPr lang="it-IT" sz="1400">
              <a:solidFill>
                <a:schemeClr val="tx1"/>
              </a:solidFill>
            </a:endParaRPr>
          </a:p>
        </p:txBody>
      </p:sp>
      <p:sp>
        <p:nvSpPr>
          <p:cNvPr id="8" name="Rettangolo arrotondato 7"/>
          <p:cNvSpPr/>
          <p:nvPr/>
        </p:nvSpPr>
        <p:spPr>
          <a:xfrm>
            <a:off x="359024" y="1124744"/>
            <a:ext cx="8496944" cy="17281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it-IT" sz="2400" dirty="0"/>
              <a:t>si richiede che </a:t>
            </a:r>
            <a:r>
              <a:rPr lang="it-IT" sz="2400" b="1" dirty="0"/>
              <a:t>chi invochi </a:t>
            </a:r>
            <a:r>
              <a:rPr lang="it-IT" sz="2400" dirty="0"/>
              <a:t>il conflitto di interessi </a:t>
            </a:r>
            <a:r>
              <a:rPr lang="it-IT" sz="2400" b="1" dirty="0"/>
              <a:t>ne dia prova</a:t>
            </a:r>
            <a:r>
              <a:rPr lang="it-IT" sz="2400" dirty="0"/>
              <a:t>, allegando i presupposti specifici ed eventualmente adeguata documentazione, in coerenza, appunto, con il </a:t>
            </a:r>
            <a:r>
              <a:rPr lang="it-IT" sz="2400" b="1" dirty="0"/>
              <a:t>principio di </a:t>
            </a:r>
            <a:r>
              <a:rPr lang="it-IT" sz="2400" b="1" dirty="0" smtClean="0"/>
              <a:t>fiducia</a:t>
            </a:r>
            <a:endParaRPr lang="it-IT" sz="2400" b="1" dirty="0"/>
          </a:p>
        </p:txBody>
      </p:sp>
      <p:sp>
        <p:nvSpPr>
          <p:cNvPr id="9" name="Rettangolo arrotondato 8"/>
          <p:cNvSpPr/>
          <p:nvPr/>
        </p:nvSpPr>
        <p:spPr>
          <a:xfrm>
            <a:off x="251520" y="3284984"/>
            <a:ext cx="8604448" cy="32291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endParaRPr lang="it-IT" dirty="0" smtClean="0"/>
          </a:p>
          <a:p>
            <a:pPr algn="just"/>
            <a:endParaRPr lang="it-IT" dirty="0"/>
          </a:p>
          <a:p>
            <a:pPr algn="just"/>
            <a:endParaRPr lang="it-IT" dirty="0" smtClean="0"/>
          </a:p>
          <a:p>
            <a:pPr algn="just"/>
            <a:r>
              <a:rPr lang="it-IT" sz="2400" dirty="0" smtClean="0">
                <a:solidFill>
                  <a:schemeClr val="tx1"/>
                </a:solidFill>
              </a:rPr>
              <a:t>Sanabile ogni </a:t>
            </a:r>
            <a:r>
              <a:rPr lang="it-IT" sz="2400" dirty="0">
                <a:solidFill>
                  <a:schemeClr val="tx1"/>
                </a:solidFill>
              </a:rPr>
              <a:t>omissione, inesattezza o irregolarità degli atti di gara, con eccezione di quelle relative all’offerta tecnica ed </a:t>
            </a:r>
            <a:r>
              <a:rPr lang="it-IT" sz="2400" dirty="0" smtClean="0">
                <a:solidFill>
                  <a:schemeClr val="tx1"/>
                </a:solidFill>
              </a:rPr>
              <a:t>economica.</a:t>
            </a:r>
          </a:p>
          <a:p>
            <a:pPr algn="just"/>
            <a:r>
              <a:rPr lang="it-IT" sz="2400" dirty="0" smtClean="0">
                <a:solidFill>
                  <a:schemeClr val="tx1"/>
                </a:solidFill>
              </a:rPr>
              <a:t>Relazione </a:t>
            </a:r>
            <a:r>
              <a:rPr lang="it-IT" sz="2400" dirty="0">
                <a:solidFill>
                  <a:schemeClr val="tx1"/>
                </a:solidFill>
              </a:rPr>
              <a:t>“Chiave interpretativa della norma è la leale collaborazione delle parti </a:t>
            </a:r>
            <a:r>
              <a:rPr lang="it-IT" sz="2400" dirty="0" smtClean="0">
                <a:solidFill>
                  <a:schemeClr val="tx1"/>
                </a:solidFill>
              </a:rPr>
              <a:t>ispirata </a:t>
            </a:r>
            <a:r>
              <a:rPr lang="it-IT" sz="2400" dirty="0">
                <a:solidFill>
                  <a:schemeClr val="tx1"/>
                </a:solidFill>
              </a:rPr>
              <a:t>alla fiducia nell’attività amministrativa e alla responsabilità dell’operatore economico secondo i noti principi di buona fede, il tutto evidentemente nel rispetto del principio della par </a:t>
            </a:r>
            <a:r>
              <a:rPr lang="it-IT" sz="2400" dirty="0" smtClean="0">
                <a:solidFill>
                  <a:schemeClr val="tx1"/>
                </a:solidFill>
              </a:rPr>
              <a:t>condicio”</a:t>
            </a:r>
          </a:p>
          <a:p>
            <a:pPr algn="just"/>
            <a:r>
              <a:rPr lang="it-IT" sz="2800" dirty="0"/>
              <a:t/>
            </a:r>
            <a:br>
              <a:rPr lang="it-IT" sz="2800" dirty="0"/>
            </a:br>
            <a:endParaRPr lang="it-IT" sz="2800" dirty="0"/>
          </a:p>
        </p:txBody>
      </p:sp>
    </p:spTree>
    <p:extLst>
      <p:ext uri="{BB962C8B-B14F-4D97-AF65-F5344CB8AC3E}">
        <p14:creationId xmlns:p14="http://schemas.microsoft.com/office/powerpoint/2010/main" val="16086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16</a:t>
            </a:fld>
            <a:endParaRPr lang="it-IT" sz="1400">
              <a:solidFill>
                <a:schemeClr val="tx1"/>
              </a:solidFill>
            </a:endParaRPr>
          </a:p>
        </p:txBody>
      </p:sp>
      <p:sp>
        <p:nvSpPr>
          <p:cNvPr id="11" name="Rettangolo arrotondato 10"/>
          <p:cNvSpPr/>
          <p:nvPr/>
        </p:nvSpPr>
        <p:spPr>
          <a:xfrm>
            <a:off x="611560" y="877107"/>
            <a:ext cx="7776864" cy="273630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sz="2800" dirty="0" smtClean="0"/>
              <a:t>versione allargata del </a:t>
            </a:r>
            <a:r>
              <a:rPr lang="it-IT" sz="2800" i="1" dirty="0" smtClean="0"/>
              <a:t>self </a:t>
            </a:r>
            <a:r>
              <a:rPr lang="it-IT" sz="2800" i="1" dirty="0" err="1" smtClean="0"/>
              <a:t>cleaning</a:t>
            </a:r>
            <a:r>
              <a:rPr lang="it-IT" sz="2800" i="1" dirty="0" smtClean="0"/>
              <a:t> </a:t>
            </a:r>
            <a:r>
              <a:rPr lang="it-IT" sz="2800" dirty="0" smtClean="0"/>
              <a:t>aderente alla direttiva 24/2014 UE:</a:t>
            </a:r>
          </a:p>
          <a:p>
            <a:pPr algn="ctr"/>
            <a:r>
              <a:rPr lang="it-IT" sz="2800" dirty="0" smtClean="0"/>
              <a:t>può riguardare anche eventi verificatisi nel </a:t>
            </a:r>
            <a:r>
              <a:rPr lang="it-IT" sz="2800" b="1" dirty="0" smtClean="0"/>
              <a:t>corso della procedura</a:t>
            </a:r>
            <a:r>
              <a:rPr lang="it-IT" sz="2800" dirty="0" smtClean="0"/>
              <a:t> </a:t>
            </a:r>
            <a:r>
              <a:rPr lang="it-IT" sz="2800" dirty="0" smtClean="0"/>
              <a:t>e quindi </a:t>
            </a:r>
            <a:r>
              <a:rPr lang="it-IT" sz="2800" b="1" dirty="0" smtClean="0"/>
              <a:t>dopo</a:t>
            </a:r>
            <a:r>
              <a:rPr lang="it-IT" sz="2800" dirty="0" smtClean="0"/>
              <a:t> la </a:t>
            </a:r>
            <a:r>
              <a:rPr lang="it-IT" sz="2800" b="1" dirty="0" smtClean="0"/>
              <a:t>presentazione dell’offerta</a:t>
            </a:r>
            <a:r>
              <a:rPr lang="it-IT" sz="2800" dirty="0" smtClean="0"/>
              <a:t> (art. 96, comma 4)</a:t>
            </a:r>
            <a:endParaRPr lang="it-IT" sz="2800" dirty="0"/>
          </a:p>
        </p:txBody>
      </p:sp>
      <p:sp>
        <p:nvSpPr>
          <p:cNvPr id="6" name="Rettangolo arrotondato 5"/>
          <p:cNvSpPr/>
          <p:nvPr/>
        </p:nvSpPr>
        <p:spPr>
          <a:xfrm>
            <a:off x="3542039" y="3936575"/>
            <a:ext cx="4680520" cy="23882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it-IT" sz="2800" dirty="0" smtClean="0"/>
              <a:t>In </a:t>
            </a:r>
            <a:r>
              <a:rPr lang="it-IT" sz="2800" dirty="0"/>
              <a:t>nessun caso l’aggiudicazione può subire dilazioni in ragione dell’adozione delle misure </a:t>
            </a:r>
            <a:r>
              <a:rPr lang="it-IT" sz="2800" dirty="0" smtClean="0"/>
              <a:t>di </a:t>
            </a:r>
            <a:r>
              <a:rPr lang="it-IT" sz="2800" i="1" dirty="0" smtClean="0"/>
              <a:t>self </a:t>
            </a:r>
            <a:r>
              <a:rPr lang="it-IT" sz="2800" i="1" dirty="0" err="1" smtClean="0"/>
              <a:t>cleaning</a:t>
            </a:r>
            <a:r>
              <a:rPr lang="it-IT" sz="2800" i="1" dirty="0" smtClean="0"/>
              <a:t> </a:t>
            </a:r>
            <a:r>
              <a:rPr lang="it-IT" sz="2400" dirty="0" smtClean="0"/>
              <a:t>(art. 96, comma 5) </a:t>
            </a:r>
            <a:endParaRPr lang="it-IT" sz="2400" dirty="0"/>
          </a:p>
        </p:txBody>
      </p:sp>
      <p:sp>
        <p:nvSpPr>
          <p:cNvPr id="2" name="CasellaDiTesto 1"/>
          <p:cNvSpPr txBox="1"/>
          <p:nvPr/>
        </p:nvSpPr>
        <p:spPr>
          <a:xfrm>
            <a:off x="450488" y="4807513"/>
            <a:ext cx="1785361" cy="646331"/>
          </a:xfrm>
          <a:prstGeom prst="rect">
            <a:avLst/>
          </a:prstGeom>
          <a:noFill/>
        </p:spPr>
        <p:txBody>
          <a:bodyPr wrap="none" rtlCol="0">
            <a:spAutoFit/>
          </a:bodyPr>
          <a:lstStyle/>
          <a:p>
            <a:pPr algn="ctr"/>
            <a:r>
              <a:rPr lang="it-IT" b="1" dirty="0" smtClean="0"/>
              <a:t>Prevale principio</a:t>
            </a:r>
          </a:p>
          <a:p>
            <a:pPr algn="ctr"/>
            <a:r>
              <a:rPr lang="it-IT" b="1" dirty="0"/>
              <a:t>d</a:t>
            </a:r>
            <a:r>
              <a:rPr lang="it-IT" b="1" dirty="0" smtClean="0"/>
              <a:t>el risultato </a:t>
            </a:r>
            <a:endParaRPr lang="it-IT" b="1" dirty="0"/>
          </a:p>
        </p:txBody>
      </p:sp>
      <p:sp>
        <p:nvSpPr>
          <p:cNvPr id="3" name="Freccia a destra rientrata 2"/>
          <p:cNvSpPr/>
          <p:nvPr/>
        </p:nvSpPr>
        <p:spPr>
          <a:xfrm>
            <a:off x="2555776" y="4888362"/>
            <a:ext cx="64807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0897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17</a:t>
            </a:fld>
            <a:endParaRPr lang="it-IT" sz="1400">
              <a:solidFill>
                <a:schemeClr val="tx1"/>
              </a:solidFill>
            </a:endParaRPr>
          </a:p>
        </p:txBody>
      </p:sp>
      <p:sp>
        <p:nvSpPr>
          <p:cNvPr id="11" name="Rettangolo arrotondato 10"/>
          <p:cNvSpPr/>
          <p:nvPr/>
        </p:nvSpPr>
        <p:spPr>
          <a:xfrm>
            <a:off x="251520" y="1052736"/>
            <a:ext cx="8568952" cy="32403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800" dirty="0" smtClean="0">
                <a:solidFill>
                  <a:schemeClr val="tx1"/>
                </a:solidFill>
              </a:rPr>
              <a:t>Il principio della </a:t>
            </a:r>
            <a:r>
              <a:rPr lang="it-IT" sz="2800" b="1" dirty="0" smtClean="0">
                <a:solidFill>
                  <a:schemeClr val="tx1"/>
                </a:solidFill>
              </a:rPr>
              <a:t>FIDUCIA </a:t>
            </a:r>
            <a:r>
              <a:rPr lang="it-IT" sz="2800" dirty="0" smtClean="0">
                <a:solidFill>
                  <a:schemeClr val="tx1"/>
                </a:solidFill>
              </a:rPr>
              <a:t>è volto </a:t>
            </a:r>
            <a:r>
              <a:rPr lang="it-IT" sz="2800" dirty="0">
                <a:solidFill>
                  <a:schemeClr val="tx1"/>
                </a:solidFill>
              </a:rPr>
              <a:t>a </a:t>
            </a:r>
            <a:r>
              <a:rPr lang="it-IT" sz="2800" b="1" dirty="0">
                <a:solidFill>
                  <a:schemeClr val="tx1"/>
                </a:solidFill>
              </a:rPr>
              <a:t>superare</a:t>
            </a:r>
            <a:r>
              <a:rPr lang="it-IT" sz="2800" dirty="0">
                <a:solidFill>
                  <a:schemeClr val="tx1"/>
                </a:solidFill>
              </a:rPr>
              <a:t> la </a:t>
            </a:r>
            <a:r>
              <a:rPr lang="it-IT" sz="2800" b="1" dirty="0">
                <a:solidFill>
                  <a:schemeClr val="tx1"/>
                </a:solidFill>
              </a:rPr>
              <a:t>“paura della firma” </a:t>
            </a:r>
            <a:r>
              <a:rPr lang="it-IT" sz="2800" dirty="0" smtClean="0">
                <a:solidFill>
                  <a:schemeClr val="tx1"/>
                </a:solidFill>
              </a:rPr>
              <a:t>e la </a:t>
            </a:r>
            <a:r>
              <a:rPr lang="it-IT" sz="2800" b="1" dirty="0">
                <a:solidFill>
                  <a:schemeClr val="tx1"/>
                </a:solidFill>
              </a:rPr>
              <a:t>“burocrazia difensiva”, </a:t>
            </a:r>
            <a:r>
              <a:rPr lang="it-IT" sz="2800" dirty="0" smtClean="0">
                <a:solidFill>
                  <a:schemeClr val="tx1"/>
                </a:solidFill>
              </a:rPr>
              <a:t>che rappresentano </a:t>
            </a:r>
            <a:r>
              <a:rPr lang="it-IT" sz="2800" dirty="0">
                <a:solidFill>
                  <a:schemeClr val="tx1"/>
                </a:solidFill>
              </a:rPr>
              <a:t>fonte di inefficienza e immobilismo e, quindi, un ostacolo al rilancio economico, che richiede, al contrario, una </a:t>
            </a:r>
            <a:r>
              <a:rPr lang="it-IT" sz="2800" b="1" dirty="0">
                <a:solidFill>
                  <a:schemeClr val="tx1"/>
                </a:solidFill>
              </a:rPr>
              <a:t>pubblica amministrazione dinamica ed </a:t>
            </a:r>
            <a:r>
              <a:rPr lang="it-IT" sz="2800" b="1" dirty="0" smtClean="0">
                <a:solidFill>
                  <a:schemeClr val="tx1"/>
                </a:solidFill>
              </a:rPr>
              <a:t>efficiente.</a:t>
            </a:r>
            <a:endParaRPr lang="it-IT" sz="2800" b="1" dirty="0">
              <a:solidFill>
                <a:schemeClr val="tx1"/>
              </a:solidFill>
            </a:endParaRPr>
          </a:p>
        </p:txBody>
      </p:sp>
      <p:sp>
        <p:nvSpPr>
          <p:cNvPr id="2" name="CasellaDiTesto 1"/>
          <p:cNvSpPr txBox="1"/>
          <p:nvPr/>
        </p:nvSpPr>
        <p:spPr>
          <a:xfrm>
            <a:off x="251520" y="5013176"/>
            <a:ext cx="8352928" cy="646331"/>
          </a:xfrm>
          <a:prstGeom prst="rect">
            <a:avLst/>
          </a:prstGeom>
          <a:noFill/>
        </p:spPr>
        <p:txBody>
          <a:bodyPr wrap="square" rtlCol="0">
            <a:spAutoFit/>
          </a:bodyPr>
          <a:lstStyle/>
          <a:p>
            <a:pPr algn="ctr"/>
            <a:r>
              <a:rPr lang="it-IT" dirty="0" smtClean="0"/>
              <a:t>Primato della necessità </a:t>
            </a:r>
            <a:r>
              <a:rPr lang="it-IT" dirty="0"/>
              <a:t>che il mercato dei contratti pubblici e tutta l’azione che lo contorna sia </a:t>
            </a:r>
            <a:r>
              <a:rPr lang="it-IT" i="1" dirty="0" err="1"/>
              <a:t>goals</a:t>
            </a:r>
            <a:r>
              <a:rPr lang="it-IT" i="1" dirty="0"/>
              <a:t> </a:t>
            </a:r>
            <a:r>
              <a:rPr lang="it-IT" i="1" dirty="0" err="1" smtClean="0"/>
              <a:t>oriented</a:t>
            </a:r>
            <a:endParaRPr lang="it-IT" dirty="0"/>
          </a:p>
        </p:txBody>
      </p:sp>
    </p:spTree>
    <p:extLst>
      <p:ext uri="{BB962C8B-B14F-4D97-AF65-F5344CB8AC3E}">
        <p14:creationId xmlns:p14="http://schemas.microsoft.com/office/powerpoint/2010/main" val="383235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18</a:t>
            </a:fld>
            <a:endParaRPr lang="it-IT" sz="1400">
              <a:solidFill>
                <a:schemeClr val="tx1"/>
              </a:solidFill>
            </a:endParaRPr>
          </a:p>
        </p:txBody>
      </p:sp>
      <p:sp>
        <p:nvSpPr>
          <p:cNvPr id="10" name="CasellaDiTesto 9"/>
          <p:cNvSpPr txBox="1"/>
          <p:nvPr/>
        </p:nvSpPr>
        <p:spPr>
          <a:xfrm>
            <a:off x="2555776" y="1340768"/>
            <a:ext cx="4346831" cy="461665"/>
          </a:xfrm>
          <a:prstGeom prst="rect">
            <a:avLst/>
          </a:prstGeom>
          <a:noFill/>
        </p:spPr>
        <p:txBody>
          <a:bodyPr wrap="none" rtlCol="0">
            <a:spAutoFit/>
          </a:bodyPr>
          <a:lstStyle/>
          <a:p>
            <a:r>
              <a:rPr lang="it-IT" sz="2400" dirty="0" smtClean="0"/>
              <a:t>Principio dell’</a:t>
            </a:r>
            <a:r>
              <a:rPr lang="it-IT" sz="2400" b="1" dirty="0" smtClean="0"/>
              <a:t>accesso al mercato </a:t>
            </a:r>
            <a:endParaRPr lang="it-IT" sz="2400" b="1" dirty="0"/>
          </a:p>
        </p:txBody>
      </p:sp>
      <p:sp>
        <p:nvSpPr>
          <p:cNvPr id="13" name="CasellaDiTesto 12"/>
          <p:cNvSpPr txBox="1"/>
          <p:nvPr/>
        </p:nvSpPr>
        <p:spPr>
          <a:xfrm>
            <a:off x="738536" y="2348880"/>
            <a:ext cx="7272808" cy="1200329"/>
          </a:xfrm>
          <a:prstGeom prst="rect">
            <a:avLst/>
          </a:prstGeom>
          <a:noFill/>
        </p:spPr>
        <p:txBody>
          <a:bodyPr wrap="square" rtlCol="0">
            <a:spAutoFit/>
          </a:bodyPr>
          <a:lstStyle/>
          <a:p>
            <a:pPr algn="just"/>
            <a:r>
              <a:rPr lang="it-IT" dirty="0" smtClean="0"/>
              <a:t>Le </a:t>
            </a:r>
            <a:r>
              <a:rPr lang="it-IT" dirty="0"/>
              <a:t>stazioni appaltanti e gli enti concedenti favoriscono, secondo le modalità indicate dal codice, l’accesso al mercato degli operatori economici nel rispetto dei principi di concorrenza, di imparzialità, di non discriminazione, di pubblicità e trasparenza, di proporzionalità.</a:t>
            </a:r>
          </a:p>
        </p:txBody>
      </p:sp>
      <p:sp>
        <p:nvSpPr>
          <p:cNvPr id="5" name="Rettangolo arrotondato 4"/>
          <p:cNvSpPr/>
          <p:nvPr/>
        </p:nvSpPr>
        <p:spPr>
          <a:xfrm>
            <a:off x="990564" y="4095656"/>
            <a:ext cx="6768752" cy="13320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dirty="0" smtClean="0"/>
              <a:t>Costituisce la FUNZIONALIZZAZIONE dei principi classici di </a:t>
            </a:r>
            <a:r>
              <a:rPr lang="it-IT" dirty="0"/>
              <a:t>concorrenza, di imparzialità, di non discriminazione, di pubblicità e trasparenza, di proporzionalità</a:t>
            </a:r>
          </a:p>
        </p:txBody>
      </p:sp>
    </p:spTree>
    <p:extLst>
      <p:ext uri="{BB962C8B-B14F-4D97-AF65-F5344CB8AC3E}">
        <p14:creationId xmlns:p14="http://schemas.microsoft.com/office/powerpoint/2010/main" val="282366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19</a:t>
            </a:fld>
            <a:endParaRPr lang="it-IT" sz="1400">
              <a:solidFill>
                <a:schemeClr val="tx1"/>
              </a:solidFill>
            </a:endParaRPr>
          </a:p>
        </p:txBody>
      </p:sp>
      <p:sp>
        <p:nvSpPr>
          <p:cNvPr id="10" name="CasellaDiTesto 9"/>
          <p:cNvSpPr txBox="1"/>
          <p:nvPr/>
        </p:nvSpPr>
        <p:spPr>
          <a:xfrm>
            <a:off x="2555776" y="1340768"/>
            <a:ext cx="3729739" cy="461665"/>
          </a:xfrm>
          <a:prstGeom prst="rect">
            <a:avLst/>
          </a:prstGeom>
          <a:noFill/>
        </p:spPr>
        <p:txBody>
          <a:bodyPr wrap="none" rtlCol="0">
            <a:spAutoFit/>
          </a:bodyPr>
          <a:lstStyle/>
          <a:p>
            <a:r>
              <a:rPr lang="it-IT" sz="2400" dirty="0" smtClean="0"/>
              <a:t>Art 4 </a:t>
            </a:r>
            <a:r>
              <a:rPr lang="it-IT" sz="2400" b="1" dirty="0" smtClean="0"/>
              <a:t>Criterio interpretativo </a:t>
            </a:r>
            <a:endParaRPr lang="it-IT" sz="2400" b="1" dirty="0"/>
          </a:p>
        </p:txBody>
      </p:sp>
      <p:sp>
        <p:nvSpPr>
          <p:cNvPr id="13" name="CasellaDiTesto 12"/>
          <p:cNvSpPr txBox="1"/>
          <p:nvPr/>
        </p:nvSpPr>
        <p:spPr>
          <a:xfrm>
            <a:off x="738536" y="2348880"/>
            <a:ext cx="7272808" cy="830997"/>
          </a:xfrm>
          <a:prstGeom prst="rect">
            <a:avLst/>
          </a:prstGeom>
          <a:noFill/>
        </p:spPr>
        <p:txBody>
          <a:bodyPr wrap="square" rtlCol="0">
            <a:spAutoFit/>
          </a:bodyPr>
          <a:lstStyle/>
          <a:p>
            <a:pPr algn="just"/>
            <a:r>
              <a:rPr lang="it-IT" sz="2400" dirty="0"/>
              <a:t>Le disposizioni del codice si interpretano e si applicano in base ai principi di cui agli articoli 1, 2 e </a:t>
            </a:r>
            <a:r>
              <a:rPr lang="it-IT" sz="2400" dirty="0" smtClean="0"/>
              <a:t>3.</a:t>
            </a:r>
            <a:endParaRPr lang="it-IT" sz="2400" dirty="0"/>
          </a:p>
        </p:txBody>
      </p:sp>
      <p:sp>
        <p:nvSpPr>
          <p:cNvPr id="5" name="Rettangolo arrotondato 4"/>
          <p:cNvSpPr/>
          <p:nvPr/>
        </p:nvSpPr>
        <p:spPr>
          <a:xfrm>
            <a:off x="1242592" y="3861048"/>
            <a:ext cx="6768752" cy="151216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it-IT" sz="2400" dirty="0" smtClean="0"/>
          </a:p>
          <a:p>
            <a:pPr algn="ctr"/>
            <a:r>
              <a:rPr lang="it-IT" sz="2400" dirty="0" smtClean="0"/>
              <a:t>Costituisce il più forte impulso ad uscire dai </a:t>
            </a:r>
            <a:r>
              <a:rPr lang="it-IT" sz="2400" b="1" dirty="0" smtClean="0"/>
              <a:t>FORMALISMI</a:t>
            </a:r>
            <a:r>
              <a:rPr lang="it-IT" sz="2400" dirty="0" smtClean="0"/>
              <a:t> e ad abbattere le ritrosie ad esercitare la piena </a:t>
            </a:r>
            <a:r>
              <a:rPr lang="it-IT" sz="2400" b="1" dirty="0" smtClean="0"/>
              <a:t>DISCREZIONALITÀ</a:t>
            </a:r>
            <a:r>
              <a:rPr lang="it-IT" sz="2400" dirty="0" smtClean="0"/>
              <a:t>  e </a:t>
            </a:r>
            <a:r>
              <a:rPr lang="it-IT" sz="2400" b="1" dirty="0" smtClean="0"/>
              <a:t>INNOVARE </a:t>
            </a:r>
            <a:r>
              <a:rPr lang="it-IT" sz="2400" dirty="0" smtClean="0"/>
              <a:t> </a:t>
            </a:r>
            <a:r>
              <a:rPr lang="it-IT" dirty="0"/>
              <a:t/>
            </a:r>
            <a:br>
              <a:rPr lang="it-IT" dirty="0"/>
            </a:br>
            <a:r>
              <a:rPr lang="it-IT" dirty="0"/>
              <a:t/>
            </a:r>
            <a:br>
              <a:rPr lang="it-IT" dirty="0"/>
            </a:br>
            <a:endParaRPr lang="it-IT" dirty="0"/>
          </a:p>
        </p:txBody>
      </p:sp>
    </p:spTree>
    <p:extLst>
      <p:ext uri="{BB962C8B-B14F-4D97-AF65-F5344CB8AC3E}">
        <p14:creationId xmlns:p14="http://schemas.microsoft.com/office/powerpoint/2010/main" val="98596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defTabSz="685800"/>
            <a:fld id="{2969D02F-2A0F-F344-93B8-1F8D2BF5422F}" type="slidenum">
              <a:rPr lang="it-IT">
                <a:solidFill>
                  <a:srgbClr val="000000">
                    <a:tint val="75000"/>
                  </a:srgbClr>
                </a:solidFill>
              </a:rPr>
              <a:pPr defTabSz="685800"/>
              <a:t>2</a:t>
            </a:fld>
            <a:endParaRPr lang="it-IT">
              <a:solidFill>
                <a:srgbClr val="000000">
                  <a:tint val="75000"/>
                </a:srgbClr>
              </a:solidFill>
            </a:endParaRPr>
          </a:p>
        </p:txBody>
      </p:sp>
      <p:sp>
        <p:nvSpPr>
          <p:cNvPr id="7" name="Segnaposto contenuto 2">
            <a:extLst>
              <a:ext uri="{FF2B5EF4-FFF2-40B4-BE49-F238E27FC236}">
                <a16:creationId xmlns:a16="http://schemas.microsoft.com/office/drawing/2014/main" id="{8FE62F9C-2FFB-45C7-A3DE-438C9A82CD73}"/>
              </a:ext>
            </a:extLst>
          </p:cNvPr>
          <p:cNvSpPr txBox="1">
            <a:spLocks/>
          </p:cNvSpPr>
          <p:nvPr/>
        </p:nvSpPr>
        <p:spPr>
          <a:xfrm>
            <a:off x="1352006" y="2714079"/>
            <a:ext cx="5937068" cy="312895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0"/>
              </a:spcBef>
            </a:pPr>
            <a:endParaRPr lang="it-IT" sz="1200" b="1" dirty="0">
              <a:solidFill>
                <a:srgbClr val="066DA8"/>
              </a:solidFill>
              <a:latin typeface="Trebuchet MS" panose="020B0603020202020204"/>
            </a:endParaRPr>
          </a:p>
        </p:txBody>
      </p:sp>
      <p:sp>
        <p:nvSpPr>
          <p:cNvPr id="11" name="Segnaposto contenuto 2">
            <a:extLst>
              <a:ext uri="{FF2B5EF4-FFF2-40B4-BE49-F238E27FC236}">
                <a16:creationId xmlns:a16="http://schemas.microsoft.com/office/drawing/2014/main" id="{16C831E3-5AD5-4814-A47C-86D3FA7521F4}"/>
              </a:ext>
            </a:extLst>
          </p:cNvPr>
          <p:cNvSpPr txBox="1">
            <a:spLocks/>
          </p:cNvSpPr>
          <p:nvPr/>
        </p:nvSpPr>
        <p:spPr>
          <a:xfrm>
            <a:off x="355361" y="2592855"/>
            <a:ext cx="8039100" cy="266700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a:p>
            <a:pPr defTabSz="685800">
              <a:spcBef>
                <a:spcPts val="750"/>
              </a:spcBef>
            </a:pPr>
            <a:endParaRPr lang="it-IT" sz="1200" dirty="0">
              <a:solidFill>
                <a:srgbClr val="000000"/>
              </a:solidFill>
              <a:latin typeface="Trebuchet MS" panose="020B0603020202020204"/>
            </a:endParaRPr>
          </a:p>
          <a:p>
            <a:pPr defTabSz="685800">
              <a:spcBef>
                <a:spcPts val="750"/>
              </a:spcBef>
            </a:pPr>
            <a:endParaRPr lang="it-IT" sz="1200" dirty="0">
              <a:solidFill>
                <a:srgbClr val="000000"/>
              </a:solidFill>
              <a:latin typeface="Trebuchet MS" panose="020B0603020202020204"/>
            </a:endParaRPr>
          </a:p>
          <a:p>
            <a:pPr defTabSz="685800">
              <a:spcBef>
                <a:spcPts val="750"/>
              </a:spcBef>
              <a:buFont typeface="Wingdings" panose="05000000000000000000" pitchFamily="2" charset="2"/>
              <a:buChar char="Ø"/>
            </a:pPr>
            <a:endParaRPr lang="it-IT" sz="1200" dirty="0">
              <a:solidFill>
                <a:srgbClr val="000000"/>
              </a:solidFill>
              <a:latin typeface="Trebuchet MS" panose="020B0603020202020204"/>
            </a:endParaRPr>
          </a:p>
        </p:txBody>
      </p:sp>
      <p:sp>
        <p:nvSpPr>
          <p:cNvPr id="12" name="CasellaDiTesto 11">
            <a:extLst>
              <a:ext uri="{FF2B5EF4-FFF2-40B4-BE49-F238E27FC236}">
                <a16:creationId xmlns:a16="http://schemas.microsoft.com/office/drawing/2014/main" id="{F2786899-EAC1-4FD1-8E3F-7E2EC0FA63BB}"/>
              </a:ext>
            </a:extLst>
          </p:cNvPr>
          <p:cNvSpPr txBox="1"/>
          <p:nvPr/>
        </p:nvSpPr>
        <p:spPr>
          <a:xfrm>
            <a:off x="1089570" y="1464183"/>
            <a:ext cx="6966284" cy="369332"/>
          </a:xfrm>
          <a:prstGeom prst="rect">
            <a:avLst/>
          </a:prstGeom>
          <a:noFill/>
        </p:spPr>
        <p:txBody>
          <a:bodyPr wrap="square" rtlCol="0">
            <a:spAutoFit/>
          </a:bodyPr>
          <a:lstStyle/>
          <a:p>
            <a:pPr algn="ctr" defTabSz="685800"/>
            <a:r>
              <a:rPr lang="it-IT" dirty="0" smtClean="0">
                <a:solidFill>
                  <a:srgbClr val="000000"/>
                </a:solidFill>
                <a:latin typeface="Trebuchet MS" panose="020B0603020202020204"/>
              </a:rPr>
              <a:t>Principio del </a:t>
            </a:r>
            <a:r>
              <a:rPr lang="it-IT" b="1" dirty="0" smtClean="0">
                <a:solidFill>
                  <a:srgbClr val="000000"/>
                </a:solidFill>
                <a:latin typeface="Trebuchet MS" panose="020B0603020202020204"/>
              </a:rPr>
              <a:t>RISULTATO </a:t>
            </a:r>
            <a:endParaRPr lang="it-IT" b="1" i="1" dirty="0">
              <a:solidFill>
                <a:srgbClr val="000000"/>
              </a:solidFill>
              <a:latin typeface="Trebuchet MS" panose="020B0603020202020204"/>
            </a:endParaRPr>
          </a:p>
        </p:txBody>
      </p:sp>
      <p:sp>
        <p:nvSpPr>
          <p:cNvPr id="14" name="Segnaposto contenuto 2">
            <a:extLst>
              <a:ext uri="{FF2B5EF4-FFF2-40B4-BE49-F238E27FC236}">
                <a16:creationId xmlns:a16="http://schemas.microsoft.com/office/drawing/2014/main" id="{4E62BEBD-2F2B-4501-A485-A062BF92C041}"/>
              </a:ext>
            </a:extLst>
          </p:cNvPr>
          <p:cNvSpPr txBox="1">
            <a:spLocks/>
          </p:cNvSpPr>
          <p:nvPr/>
        </p:nvSpPr>
        <p:spPr>
          <a:xfrm>
            <a:off x="2398581" y="4370249"/>
            <a:ext cx="7543800" cy="152455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685800">
              <a:spcBef>
                <a:spcPts val="750"/>
              </a:spcBef>
              <a:buFont typeface="+mj-lt"/>
              <a:buAutoNum type="arabicParenR"/>
            </a:pPr>
            <a:endParaRPr lang="it-IT" sz="1200" dirty="0">
              <a:solidFill>
                <a:srgbClr val="000000"/>
              </a:solidFill>
              <a:latin typeface="Trebuchet MS" panose="020B0603020202020204"/>
            </a:endParaRPr>
          </a:p>
        </p:txBody>
      </p:sp>
      <p:pic>
        <p:nvPicPr>
          <p:cNvPr id="13" name="Immagine 12"/>
          <p:cNvPicPr>
            <a:picLocks noChangeAspect="1"/>
          </p:cNvPicPr>
          <p:nvPr/>
        </p:nvPicPr>
        <p:blipFill>
          <a:blip r:embed="rId2"/>
          <a:stretch>
            <a:fillRect/>
          </a:stretch>
        </p:blipFill>
        <p:spPr>
          <a:xfrm>
            <a:off x="8035320" y="1103160"/>
            <a:ext cx="815373" cy="722047"/>
          </a:xfrm>
          <a:prstGeom prst="rect">
            <a:avLst/>
          </a:prstGeom>
        </p:spPr>
      </p:pic>
      <p:sp>
        <p:nvSpPr>
          <p:cNvPr id="2" name="CasellaDiTesto 1"/>
          <p:cNvSpPr txBox="1"/>
          <p:nvPr/>
        </p:nvSpPr>
        <p:spPr>
          <a:xfrm>
            <a:off x="108216" y="1916832"/>
            <a:ext cx="8928992" cy="4524315"/>
          </a:xfrm>
          <a:prstGeom prst="rect">
            <a:avLst/>
          </a:prstGeom>
          <a:noFill/>
        </p:spPr>
        <p:txBody>
          <a:bodyPr wrap="square" rtlCol="0">
            <a:spAutoFit/>
          </a:bodyPr>
          <a:lstStyle/>
          <a:p>
            <a:pPr algn="just"/>
            <a:r>
              <a:rPr lang="it-IT" dirty="0" smtClean="0"/>
              <a:t>1</a:t>
            </a:r>
            <a:r>
              <a:rPr lang="it-IT" dirty="0"/>
              <a:t>. Le stazioni appaltanti e gli enti concedenti perseguono il risultato dell’affidamento del contratto e della sua esecuzione con la massima tempestività e il migliore rapporto possibile tra qualità e prezzo, nel rispetto dei principi di legalità, trasparenza e concorrenza. 2. La concorrenza tra gli operatori economici è funzionale a conseguire il miglior risultato possibile nell’affidare ed eseguire i contratti. La trasparenza è funzionale alla massima semplicità e celerità nella corretta applicazione delle regole del codice e ne assicura la piena verificabilità. 3. Il principio del risultato costituisce attuazione, nel settore dei contratti pubblici, del principio del buon andamento e dei correlati principi di efficienza, efficacia ed economicità. Esso è perseguito nell’interesse della comunità e per il raggiungimento degli obiettivi dell’Unione europea. 4. Il principio del risultato costituisce criterio prioritario per l’esercizio del potere discrezionale e per l’individuazione della regola del caso concreto, nonché per: a) valutare la responsabilità del personale che svolge funzioni amministrative o tecniche nelle fasi di programmazione, progettazione, affidamento ed esecuzione dei contratti; b) attribuire gli incentivi secondo le modalità previste dalla contrattazione collettiva.</a:t>
            </a:r>
          </a:p>
        </p:txBody>
      </p:sp>
    </p:spTree>
    <p:extLst>
      <p:ext uri="{BB962C8B-B14F-4D97-AF65-F5344CB8AC3E}">
        <p14:creationId xmlns:p14="http://schemas.microsoft.com/office/powerpoint/2010/main" val="5068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20</a:t>
            </a:fld>
            <a:endParaRPr lang="it-IT" sz="1400">
              <a:solidFill>
                <a:schemeClr val="tx1"/>
              </a:solidFill>
            </a:endParaRPr>
          </a:p>
        </p:txBody>
      </p:sp>
      <p:sp>
        <p:nvSpPr>
          <p:cNvPr id="5" name="Rettangolo arrotondato 4"/>
          <p:cNvSpPr/>
          <p:nvPr/>
        </p:nvSpPr>
        <p:spPr>
          <a:xfrm>
            <a:off x="1242592" y="1484784"/>
            <a:ext cx="6768752" cy="4104456"/>
          </a:xfrm>
          <a:prstGeom prst="roundRect">
            <a:avLst/>
          </a:prstGeom>
          <a:solidFill>
            <a:schemeClr val="accent1">
              <a:lumMod val="40000"/>
              <a:lumOff val="60000"/>
            </a:schemeClr>
          </a:solidFill>
          <a:ln>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ctr"/>
            <a:r>
              <a:rPr lang="it-IT" sz="2800" dirty="0"/>
              <a:t>Nel dubbio</a:t>
            </a:r>
            <a:r>
              <a:rPr lang="it-IT" sz="2800" dirty="0" smtClean="0"/>
              <a:t>, </a:t>
            </a:r>
            <a:r>
              <a:rPr lang="it-IT" sz="2800" dirty="0"/>
              <a:t>la soluzione ermeneutica da privilegiare è quella che sia funzionale a realizzare il </a:t>
            </a:r>
            <a:r>
              <a:rPr lang="it-IT" sz="2800" b="1" dirty="0"/>
              <a:t>risultato amministrativo</a:t>
            </a:r>
            <a:r>
              <a:rPr lang="it-IT" sz="2800" dirty="0"/>
              <a:t>, che sia coerente con la </a:t>
            </a:r>
            <a:r>
              <a:rPr lang="it-IT" sz="2800" b="1" dirty="0" smtClean="0"/>
              <a:t>fiducia </a:t>
            </a:r>
            <a:r>
              <a:rPr lang="it-IT" sz="2800" dirty="0" smtClean="0"/>
              <a:t>nell’amministrazione</a:t>
            </a:r>
            <a:r>
              <a:rPr lang="it-IT" sz="2800" dirty="0"/>
              <a:t>, </a:t>
            </a:r>
            <a:r>
              <a:rPr lang="it-IT" sz="2800" dirty="0" smtClean="0"/>
              <a:t>nei </a:t>
            </a:r>
            <a:r>
              <a:rPr lang="it-IT" sz="2800" dirty="0"/>
              <a:t>suoi funzionari e </a:t>
            </a:r>
            <a:r>
              <a:rPr lang="it-IT" sz="2800" dirty="0" smtClean="0"/>
              <a:t>negli </a:t>
            </a:r>
            <a:r>
              <a:rPr lang="it-IT" sz="2800" dirty="0"/>
              <a:t>operatori economici e che permetta di favorire il più </a:t>
            </a:r>
            <a:r>
              <a:rPr lang="it-IT" sz="2800" b="1" dirty="0"/>
              <a:t>ampio accesso al mercato </a:t>
            </a:r>
            <a:r>
              <a:rPr lang="it-IT" sz="2800" dirty="0"/>
              <a:t>degli operatori economici.</a:t>
            </a:r>
            <a:r>
              <a:rPr lang="it-IT" dirty="0"/>
              <a:t/>
            </a:r>
            <a:br>
              <a:rPr lang="it-IT" dirty="0"/>
            </a:br>
            <a:r>
              <a:rPr lang="it-IT" dirty="0"/>
              <a:t/>
            </a:r>
            <a:br>
              <a:rPr lang="it-IT" dirty="0"/>
            </a:br>
            <a:endParaRPr lang="it-IT" dirty="0"/>
          </a:p>
        </p:txBody>
      </p:sp>
    </p:spTree>
    <p:extLst>
      <p:ext uri="{BB962C8B-B14F-4D97-AF65-F5344CB8AC3E}">
        <p14:creationId xmlns:p14="http://schemas.microsoft.com/office/powerpoint/2010/main" val="426901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21</a:t>
            </a:fld>
            <a:endParaRPr lang="it-IT" sz="1400">
              <a:solidFill>
                <a:schemeClr val="tx1"/>
              </a:solidFill>
            </a:endParaRPr>
          </a:p>
        </p:txBody>
      </p:sp>
      <p:sp>
        <p:nvSpPr>
          <p:cNvPr id="5" name="Rettangolo arrotondato 4"/>
          <p:cNvSpPr/>
          <p:nvPr/>
        </p:nvSpPr>
        <p:spPr>
          <a:xfrm>
            <a:off x="1242592" y="1484784"/>
            <a:ext cx="6768752" cy="4104456"/>
          </a:xfrm>
          <a:prstGeom prst="round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ctr"/>
            <a:r>
              <a:rPr lang="it-IT" sz="2400" dirty="0" smtClean="0"/>
              <a:t>Tutto </a:t>
            </a:r>
            <a:r>
              <a:rPr lang="it-IT" sz="2400" dirty="0"/>
              <a:t>l’articolato deve essere letto in chiave finalistica con l’intento di realizzare il principio del</a:t>
            </a:r>
            <a:r>
              <a:rPr lang="it-IT" sz="2400" b="1" dirty="0"/>
              <a:t> risultato </a:t>
            </a:r>
            <a:r>
              <a:rPr lang="it-IT" sz="2400" dirty="0"/>
              <a:t>(art. 1), il principio della </a:t>
            </a:r>
            <a:r>
              <a:rPr lang="it-IT" sz="2400" b="1" dirty="0"/>
              <a:t>fiducia </a:t>
            </a:r>
            <a:r>
              <a:rPr lang="it-IT" sz="2400" dirty="0"/>
              <a:t>(art. 2) </a:t>
            </a:r>
            <a:r>
              <a:rPr lang="it-IT" sz="2400" b="1" dirty="0"/>
              <a:t>e </a:t>
            </a:r>
            <a:r>
              <a:rPr lang="it-IT" sz="2400" dirty="0"/>
              <a:t>il principio dell’</a:t>
            </a:r>
            <a:r>
              <a:rPr lang="it-IT" sz="2400" b="1" dirty="0"/>
              <a:t>accesso al mercato </a:t>
            </a:r>
            <a:r>
              <a:rPr lang="it-IT" sz="2400" dirty="0"/>
              <a:t>(art. 3).</a:t>
            </a:r>
            <a:r>
              <a:rPr lang="it-IT" sz="2800" dirty="0"/>
              <a:t/>
            </a:r>
            <a:br>
              <a:rPr lang="it-IT" sz="2800" dirty="0"/>
            </a:br>
            <a:r>
              <a:rPr lang="it-IT" sz="2800" dirty="0"/>
              <a:t/>
            </a:r>
            <a:br>
              <a:rPr lang="it-IT" sz="2800" dirty="0"/>
            </a:br>
            <a:endParaRPr lang="it-IT" dirty="0"/>
          </a:p>
        </p:txBody>
      </p:sp>
    </p:spTree>
    <p:extLst>
      <p:ext uri="{BB962C8B-B14F-4D97-AF65-F5344CB8AC3E}">
        <p14:creationId xmlns:p14="http://schemas.microsoft.com/office/powerpoint/2010/main" val="357690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22</a:t>
            </a:fld>
            <a:endParaRPr lang="it-IT" sz="1400">
              <a:solidFill>
                <a:schemeClr val="tx1"/>
              </a:solidFill>
            </a:endParaRPr>
          </a:p>
        </p:txBody>
      </p:sp>
      <p:sp>
        <p:nvSpPr>
          <p:cNvPr id="10" name="CasellaDiTesto 9"/>
          <p:cNvSpPr txBox="1"/>
          <p:nvPr/>
        </p:nvSpPr>
        <p:spPr>
          <a:xfrm>
            <a:off x="1187624" y="1340768"/>
            <a:ext cx="6697283" cy="461665"/>
          </a:xfrm>
          <a:prstGeom prst="rect">
            <a:avLst/>
          </a:prstGeom>
          <a:noFill/>
        </p:spPr>
        <p:txBody>
          <a:bodyPr wrap="none" rtlCol="0">
            <a:spAutoFit/>
          </a:bodyPr>
          <a:lstStyle/>
          <a:p>
            <a:r>
              <a:rPr lang="it-IT" sz="2400" dirty="0" smtClean="0"/>
              <a:t>Principio di </a:t>
            </a:r>
            <a:r>
              <a:rPr lang="it-IT" sz="2400" b="1" dirty="0" smtClean="0"/>
              <a:t>buona fede </a:t>
            </a:r>
            <a:r>
              <a:rPr lang="it-IT" sz="2400" dirty="0" smtClean="0"/>
              <a:t>e di </a:t>
            </a:r>
            <a:r>
              <a:rPr lang="it-IT" sz="2400" b="1" dirty="0" smtClean="0"/>
              <a:t>tutela dell’affidamento </a:t>
            </a:r>
            <a:endParaRPr lang="it-IT" sz="2400" b="1" dirty="0"/>
          </a:p>
        </p:txBody>
      </p:sp>
      <p:sp>
        <p:nvSpPr>
          <p:cNvPr id="13" name="CasellaDiTesto 12"/>
          <p:cNvSpPr txBox="1"/>
          <p:nvPr/>
        </p:nvSpPr>
        <p:spPr>
          <a:xfrm>
            <a:off x="754847" y="1988840"/>
            <a:ext cx="7272808" cy="4524315"/>
          </a:xfrm>
          <a:prstGeom prst="rect">
            <a:avLst/>
          </a:prstGeom>
          <a:noFill/>
        </p:spPr>
        <p:txBody>
          <a:bodyPr wrap="square" rtlCol="0">
            <a:spAutoFit/>
          </a:bodyPr>
          <a:lstStyle/>
          <a:p>
            <a:pPr algn="just"/>
            <a:r>
              <a:rPr lang="it-IT" sz="2400" dirty="0"/>
              <a:t>1. Nella procedura di gara le stazioni appaltanti, gli enti concedenti e gli operatori economici si comportano reciprocamente nel rispetto dei principi di buona fede e di tutela dell’affidamento. 2. Nell’ambito del procedimento di gara, anche prima dell’aggiudicazione, sussiste un affidamento dell’operatore economico sul legittimo esercizio del potere e sulla conformità del comportamento amministrativo al principio di buona fede. 3. In caso di aggiudicazione annullata su ricorso di terzi o in autotutela, l’affidamento non si considera incolpevole se l’illegittimità è agevolmente rilevabile in base alla diligenza professionale richiesta ai concorrenti. </a:t>
            </a:r>
          </a:p>
        </p:txBody>
      </p:sp>
    </p:spTree>
    <p:extLst>
      <p:ext uri="{BB962C8B-B14F-4D97-AF65-F5344CB8AC3E}">
        <p14:creationId xmlns:p14="http://schemas.microsoft.com/office/powerpoint/2010/main" val="31191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23</a:t>
            </a:fld>
            <a:endParaRPr lang="it-IT" sz="1400">
              <a:solidFill>
                <a:schemeClr val="tx1"/>
              </a:solidFill>
            </a:endParaRPr>
          </a:p>
        </p:txBody>
      </p:sp>
      <p:sp>
        <p:nvSpPr>
          <p:cNvPr id="10" name="CasellaDiTesto 9"/>
          <p:cNvSpPr txBox="1"/>
          <p:nvPr/>
        </p:nvSpPr>
        <p:spPr>
          <a:xfrm>
            <a:off x="1547664" y="1433968"/>
            <a:ext cx="6697283" cy="461665"/>
          </a:xfrm>
          <a:prstGeom prst="rect">
            <a:avLst/>
          </a:prstGeom>
          <a:noFill/>
        </p:spPr>
        <p:txBody>
          <a:bodyPr wrap="none" rtlCol="0">
            <a:spAutoFit/>
          </a:bodyPr>
          <a:lstStyle/>
          <a:p>
            <a:r>
              <a:rPr lang="it-IT" sz="2400" dirty="0" smtClean="0"/>
              <a:t>Principio di </a:t>
            </a:r>
            <a:r>
              <a:rPr lang="it-IT" sz="2400" b="1" dirty="0" smtClean="0"/>
              <a:t>buona fede </a:t>
            </a:r>
            <a:r>
              <a:rPr lang="it-IT" sz="2400" dirty="0" smtClean="0"/>
              <a:t>e di </a:t>
            </a:r>
            <a:r>
              <a:rPr lang="it-IT" sz="2400" b="1" dirty="0" smtClean="0"/>
              <a:t>tutela dell’affidamento </a:t>
            </a:r>
            <a:endParaRPr lang="it-IT" sz="2400" b="1" dirty="0"/>
          </a:p>
        </p:txBody>
      </p:sp>
      <p:sp>
        <p:nvSpPr>
          <p:cNvPr id="13" name="CasellaDiTesto 12"/>
          <p:cNvSpPr txBox="1"/>
          <p:nvPr/>
        </p:nvSpPr>
        <p:spPr>
          <a:xfrm>
            <a:off x="738536" y="1895633"/>
            <a:ext cx="7272808" cy="4154984"/>
          </a:xfrm>
          <a:prstGeom prst="rect">
            <a:avLst/>
          </a:prstGeom>
          <a:noFill/>
        </p:spPr>
        <p:txBody>
          <a:bodyPr wrap="square" rtlCol="0">
            <a:spAutoFit/>
          </a:bodyPr>
          <a:lstStyle/>
          <a:p>
            <a:pPr algn="just"/>
            <a:r>
              <a:rPr lang="it-IT" sz="2400" dirty="0" smtClean="0"/>
              <a:t>Nei </a:t>
            </a:r>
            <a:r>
              <a:rPr lang="it-IT" sz="2400" dirty="0"/>
              <a:t>casi in cui non spetta l’aggiudicazione, il danno da lesione dell’affidamento è limitato ai pregiudizi economici effettivamente subiti e provati, derivanti dall’interferenza del comportamento scorretto sulle scelte contrattuali dell’operatore economico. 4. Ai fini dell’azione di rivalsa della stazione appaltante o dell’ente concedente condannati al risarcimento del danno a favore del terzo pretermesso, resta ferma la concorrente responsabilità dell’operatore economico che ha conseguito l’aggiudicazione illegittima con un comportamento illecito.</a:t>
            </a:r>
          </a:p>
        </p:txBody>
      </p:sp>
    </p:spTree>
    <p:extLst>
      <p:ext uri="{BB962C8B-B14F-4D97-AF65-F5344CB8AC3E}">
        <p14:creationId xmlns:p14="http://schemas.microsoft.com/office/powerpoint/2010/main" val="166364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24</a:t>
            </a:fld>
            <a:endParaRPr lang="it-IT" sz="1400">
              <a:solidFill>
                <a:schemeClr val="tx1"/>
              </a:solidFill>
            </a:endParaRPr>
          </a:p>
        </p:txBody>
      </p:sp>
      <p:sp>
        <p:nvSpPr>
          <p:cNvPr id="5" name="Rettangolo arrotondato 4"/>
          <p:cNvSpPr/>
          <p:nvPr/>
        </p:nvSpPr>
        <p:spPr>
          <a:xfrm>
            <a:off x="1043608" y="1268760"/>
            <a:ext cx="6768752"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ctr"/>
            <a:r>
              <a:rPr lang="it-IT" sz="2400" b="1" dirty="0" smtClean="0"/>
              <a:t>CORRETTEZZA</a:t>
            </a:r>
            <a:r>
              <a:rPr lang="it-IT" sz="2400" dirty="0" smtClean="0"/>
              <a:t> reciproca tra Stazione Appaltante e Operatore Economico </a:t>
            </a:r>
            <a:r>
              <a:rPr lang="it-IT" dirty="0"/>
              <a:t/>
            </a:r>
            <a:br>
              <a:rPr lang="it-IT" dirty="0"/>
            </a:br>
            <a:r>
              <a:rPr lang="it-IT" dirty="0"/>
              <a:t/>
            </a:r>
            <a:br>
              <a:rPr lang="it-IT" dirty="0"/>
            </a:br>
            <a:endParaRPr lang="it-IT" dirty="0"/>
          </a:p>
        </p:txBody>
      </p:sp>
      <p:sp>
        <p:nvSpPr>
          <p:cNvPr id="7" name="Rettangolo arrotondato 6"/>
          <p:cNvSpPr/>
          <p:nvPr/>
        </p:nvSpPr>
        <p:spPr>
          <a:xfrm>
            <a:off x="971600" y="3140967"/>
            <a:ext cx="6768752" cy="32969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ctr"/>
            <a:endParaRPr lang="it-IT" sz="2800" dirty="0" smtClean="0"/>
          </a:p>
          <a:p>
            <a:pPr algn="ctr"/>
            <a:r>
              <a:rPr lang="it-IT" sz="2800" dirty="0" smtClean="0"/>
              <a:t>È tutelato l’</a:t>
            </a:r>
            <a:r>
              <a:rPr lang="it-IT" sz="2800" b="1" dirty="0" smtClean="0"/>
              <a:t>affidamento dell’operatore </a:t>
            </a:r>
            <a:r>
              <a:rPr lang="it-IT" sz="2800" dirty="0" smtClean="0"/>
              <a:t>alla sua legittima </a:t>
            </a:r>
            <a:r>
              <a:rPr lang="it-IT" sz="2800" b="1" dirty="0" smtClean="0"/>
              <a:t>aggiudicazione</a:t>
            </a:r>
            <a:r>
              <a:rPr lang="it-IT" sz="2800" dirty="0" smtClean="0"/>
              <a:t> solo se professionalmente </a:t>
            </a:r>
            <a:r>
              <a:rPr lang="it-IT" sz="2800" dirty="0"/>
              <a:t>l’illegittimità </a:t>
            </a:r>
            <a:r>
              <a:rPr lang="it-IT" sz="2800" dirty="0" smtClean="0"/>
              <a:t>determinata dal comportamento scorretto della p.a. non è </a:t>
            </a:r>
            <a:r>
              <a:rPr lang="it-IT" sz="2800" dirty="0"/>
              <a:t>agevolmente rilevabile in base alla </a:t>
            </a:r>
            <a:r>
              <a:rPr lang="it-IT" sz="2800" b="1" dirty="0" smtClean="0"/>
              <a:t>diligenza professionale </a:t>
            </a:r>
            <a:r>
              <a:rPr lang="it-IT" sz="2800" dirty="0" smtClean="0"/>
              <a:t>richiesta </a:t>
            </a:r>
            <a:r>
              <a:rPr lang="it-IT" sz="2800" dirty="0"/>
              <a:t>ai </a:t>
            </a:r>
            <a:r>
              <a:rPr lang="it-IT" sz="2800" b="1" dirty="0"/>
              <a:t>concorrenti</a:t>
            </a:r>
            <a:r>
              <a:rPr lang="it-IT" sz="2800" dirty="0" smtClean="0"/>
              <a:t> </a:t>
            </a:r>
            <a:r>
              <a:rPr lang="it-IT" sz="2800" dirty="0"/>
              <a:t/>
            </a:r>
            <a:br>
              <a:rPr lang="it-IT" sz="2800" dirty="0"/>
            </a:br>
            <a:r>
              <a:rPr lang="it-IT" sz="2800" dirty="0"/>
              <a:t/>
            </a:r>
            <a:br>
              <a:rPr lang="it-IT" sz="2800" dirty="0"/>
            </a:br>
            <a:endParaRPr lang="it-IT" sz="2800" dirty="0"/>
          </a:p>
        </p:txBody>
      </p:sp>
    </p:spTree>
    <p:extLst>
      <p:ext uri="{BB962C8B-B14F-4D97-AF65-F5344CB8AC3E}">
        <p14:creationId xmlns:p14="http://schemas.microsoft.com/office/powerpoint/2010/main" val="222550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25</a:t>
            </a:fld>
            <a:endParaRPr lang="it-IT" sz="1400">
              <a:solidFill>
                <a:schemeClr val="tx1"/>
              </a:solidFill>
            </a:endParaRPr>
          </a:p>
        </p:txBody>
      </p:sp>
      <p:sp>
        <p:nvSpPr>
          <p:cNvPr id="5" name="Rettangolo arrotondato 4"/>
          <p:cNvSpPr/>
          <p:nvPr/>
        </p:nvSpPr>
        <p:spPr>
          <a:xfrm>
            <a:off x="1115616" y="980728"/>
            <a:ext cx="6768752"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ctr"/>
            <a:r>
              <a:rPr lang="it-IT" sz="2400" dirty="0"/>
              <a:t>“condizioni” di risarcibilità del danno da </a:t>
            </a:r>
            <a:r>
              <a:rPr lang="it-IT" sz="2400" b="1" dirty="0"/>
              <a:t>provvedimento favorevole </a:t>
            </a:r>
            <a:r>
              <a:rPr lang="it-IT" sz="2400" dirty="0"/>
              <a:t>poi annullato</a:t>
            </a:r>
            <a:r>
              <a:rPr lang="it-IT" dirty="0"/>
              <a:t/>
            </a:r>
            <a:br>
              <a:rPr lang="it-IT" dirty="0"/>
            </a:br>
            <a:r>
              <a:rPr lang="it-IT" dirty="0"/>
              <a:t/>
            </a:r>
            <a:br>
              <a:rPr lang="it-IT" dirty="0"/>
            </a:br>
            <a:endParaRPr lang="it-IT" dirty="0"/>
          </a:p>
        </p:txBody>
      </p:sp>
      <p:sp>
        <p:nvSpPr>
          <p:cNvPr id="7" name="Rettangolo arrotondato 6"/>
          <p:cNvSpPr/>
          <p:nvPr/>
        </p:nvSpPr>
        <p:spPr>
          <a:xfrm>
            <a:off x="1106914" y="3409924"/>
            <a:ext cx="6768752" cy="648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dirty="0" smtClean="0"/>
              <a:t>RISARCIBILE è solo il c.d</a:t>
            </a:r>
            <a:r>
              <a:rPr lang="it-IT" sz="2800" dirty="0"/>
              <a:t>. </a:t>
            </a:r>
            <a:r>
              <a:rPr lang="it-IT" sz="2800" b="1" dirty="0"/>
              <a:t>interesse negativo</a:t>
            </a:r>
            <a:r>
              <a:rPr lang="it-IT" sz="2800" dirty="0"/>
              <a:t>, </a:t>
            </a:r>
          </a:p>
        </p:txBody>
      </p:sp>
      <p:sp>
        <p:nvSpPr>
          <p:cNvPr id="2" name="Freccia in giù 1"/>
          <p:cNvSpPr/>
          <p:nvPr/>
        </p:nvSpPr>
        <p:spPr>
          <a:xfrm>
            <a:off x="4113660" y="265176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395536" y="4760141"/>
            <a:ext cx="8208912" cy="16777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solidFill>
                <a:schemeClr val="tx1"/>
              </a:solidFill>
            </a:endParaRPr>
          </a:p>
          <a:p>
            <a:pPr algn="ctr"/>
            <a:r>
              <a:rPr lang="it-IT" sz="2800" dirty="0" smtClean="0">
                <a:solidFill>
                  <a:schemeClr val="tx1"/>
                </a:solidFill>
              </a:rPr>
              <a:t>responsabilità precontrattuale è limitata </a:t>
            </a:r>
            <a:r>
              <a:rPr lang="it-IT" sz="2800" dirty="0">
                <a:solidFill>
                  <a:schemeClr val="tx1"/>
                </a:solidFill>
              </a:rPr>
              <a:t>ai costi inutilmente sostenuti per partecipare alla gara e alla c.d. </a:t>
            </a:r>
            <a:r>
              <a:rPr lang="it-IT" sz="2800" dirty="0" smtClean="0">
                <a:solidFill>
                  <a:schemeClr val="tx1"/>
                </a:solidFill>
              </a:rPr>
              <a:t>perdita di </a:t>
            </a:r>
            <a:r>
              <a:rPr lang="it-IT" sz="2800" i="1" dirty="0" smtClean="0">
                <a:solidFill>
                  <a:schemeClr val="tx1"/>
                </a:solidFill>
              </a:rPr>
              <a:t>chance</a:t>
            </a:r>
            <a:r>
              <a:rPr lang="it-IT" sz="2800" dirty="0" smtClean="0">
                <a:solidFill>
                  <a:schemeClr val="tx1"/>
                </a:solidFill>
              </a:rPr>
              <a:t> </a:t>
            </a:r>
            <a:r>
              <a:rPr lang="it-IT" sz="2800" dirty="0">
                <a:solidFill>
                  <a:schemeClr val="tx1"/>
                </a:solidFill>
              </a:rPr>
              <a:t>contrattuale alternativa</a:t>
            </a:r>
            <a:r>
              <a:rPr lang="it-IT" sz="2800" dirty="0"/>
              <a:t/>
            </a:r>
            <a:br>
              <a:rPr lang="it-IT" sz="2800" dirty="0"/>
            </a:br>
            <a:endParaRPr lang="it-IT" sz="2800" dirty="0"/>
          </a:p>
        </p:txBody>
      </p:sp>
    </p:spTree>
    <p:extLst>
      <p:ext uri="{BB962C8B-B14F-4D97-AF65-F5344CB8AC3E}">
        <p14:creationId xmlns:p14="http://schemas.microsoft.com/office/powerpoint/2010/main" val="332857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26</a:t>
            </a:fld>
            <a:endParaRPr lang="it-IT" sz="1400">
              <a:solidFill>
                <a:schemeClr val="tx1"/>
              </a:solidFill>
            </a:endParaRPr>
          </a:p>
        </p:txBody>
      </p:sp>
      <p:sp>
        <p:nvSpPr>
          <p:cNvPr id="5" name="Rettangolo arrotondato 4"/>
          <p:cNvSpPr/>
          <p:nvPr/>
        </p:nvSpPr>
        <p:spPr>
          <a:xfrm>
            <a:off x="1115616" y="980728"/>
            <a:ext cx="6768752"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ctr"/>
            <a:r>
              <a:rPr lang="it-IT" sz="2400" dirty="0" smtClean="0"/>
              <a:t>Amministrazione condannata a risarcire il terzo illegittimamente pretermesso </a:t>
            </a:r>
            <a:r>
              <a:rPr lang="it-IT" dirty="0"/>
              <a:t/>
            </a:r>
            <a:br>
              <a:rPr lang="it-IT" dirty="0"/>
            </a:br>
            <a:endParaRPr lang="it-IT" dirty="0"/>
          </a:p>
        </p:txBody>
      </p:sp>
      <p:sp>
        <p:nvSpPr>
          <p:cNvPr id="7" name="Rettangolo arrotondato 6"/>
          <p:cNvSpPr/>
          <p:nvPr/>
        </p:nvSpPr>
        <p:spPr>
          <a:xfrm>
            <a:off x="1106914" y="3409924"/>
            <a:ext cx="6768752" cy="8831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t>Diritto di rivalsa </a:t>
            </a:r>
            <a:r>
              <a:rPr lang="it-IT" sz="2800" dirty="0" smtClean="0"/>
              <a:t>su aggiudicatario illegittimo per sua condotta illecita  </a:t>
            </a:r>
            <a:endParaRPr lang="it-IT" sz="2800" dirty="0"/>
          </a:p>
        </p:txBody>
      </p:sp>
      <p:sp>
        <p:nvSpPr>
          <p:cNvPr id="2" name="Freccia in giù 1"/>
          <p:cNvSpPr/>
          <p:nvPr/>
        </p:nvSpPr>
        <p:spPr>
          <a:xfrm>
            <a:off x="4113660" y="2651762"/>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395536" y="4760141"/>
            <a:ext cx="8208912" cy="16777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it-IT" sz="2800" dirty="0" smtClean="0">
                <a:solidFill>
                  <a:schemeClr val="tx1"/>
                </a:solidFill>
              </a:rPr>
              <a:t>Codificati alcuni spunti già delineati dall’Adunanza Plenaria del Consiglio di Stato con la sentenza n. 2 del 2017</a:t>
            </a:r>
            <a:endParaRPr lang="it-IT" sz="2800" dirty="0">
              <a:solidFill>
                <a:schemeClr val="tx1"/>
              </a:solidFill>
            </a:endParaRPr>
          </a:p>
        </p:txBody>
      </p:sp>
    </p:spTree>
    <p:extLst>
      <p:ext uri="{BB962C8B-B14F-4D97-AF65-F5344CB8AC3E}">
        <p14:creationId xmlns:p14="http://schemas.microsoft.com/office/powerpoint/2010/main" val="1686124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27</a:t>
            </a:fld>
            <a:endParaRPr lang="it-IT" sz="1400">
              <a:solidFill>
                <a:schemeClr val="tx1"/>
              </a:solidFill>
            </a:endParaRPr>
          </a:p>
        </p:txBody>
      </p:sp>
      <p:sp>
        <p:nvSpPr>
          <p:cNvPr id="10" name="CasellaDiTesto 9"/>
          <p:cNvSpPr txBox="1"/>
          <p:nvPr/>
        </p:nvSpPr>
        <p:spPr>
          <a:xfrm>
            <a:off x="1187624" y="1340768"/>
            <a:ext cx="6499921" cy="461665"/>
          </a:xfrm>
          <a:prstGeom prst="rect">
            <a:avLst/>
          </a:prstGeom>
          <a:noFill/>
        </p:spPr>
        <p:txBody>
          <a:bodyPr wrap="none" rtlCol="0">
            <a:spAutoFit/>
          </a:bodyPr>
          <a:lstStyle/>
          <a:p>
            <a:r>
              <a:rPr lang="it-IT" sz="2400" dirty="0"/>
              <a:t>Principi di </a:t>
            </a:r>
            <a:r>
              <a:rPr lang="it-IT" sz="2400" b="1" dirty="0"/>
              <a:t>solidarietà</a:t>
            </a:r>
            <a:r>
              <a:rPr lang="it-IT" sz="2400" dirty="0"/>
              <a:t> e di </a:t>
            </a:r>
            <a:r>
              <a:rPr lang="it-IT" sz="2400" b="1" dirty="0"/>
              <a:t>sussidiarietà </a:t>
            </a:r>
            <a:r>
              <a:rPr lang="it-IT" sz="2400" b="1" dirty="0" smtClean="0"/>
              <a:t>orizzontale</a:t>
            </a:r>
            <a:endParaRPr lang="it-IT" sz="2400" b="1" dirty="0"/>
          </a:p>
        </p:txBody>
      </p:sp>
      <p:sp>
        <p:nvSpPr>
          <p:cNvPr id="13" name="CasellaDiTesto 12"/>
          <p:cNvSpPr txBox="1"/>
          <p:nvPr/>
        </p:nvSpPr>
        <p:spPr>
          <a:xfrm>
            <a:off x="754847" y="1988840"/>
            <a:ext cx="7272808" cy="4524315"/>
          </a:xfrm>
          <a:prstGeom prst="rect">
            <a:avLst/>
          </a:prstGeom>
          <a:noFill/>
        </p:spPr>
        <p:txBody>
          <a:bodyPr wrap="square" rtlCol="0">
            <a:spAutoFit/>
          </a:bodyPr>
          <a:lstStyle/>
          <a:p>
            <a:pPr algn="just"/>
            <a:r>
              <a:rPr lang="it-IT" sz="2400" dirty="0" smtClean="0"/>
              <a:t>1</a:t>
            </a:r>
            <a:r>
              <a:rPr lang="it-IT" sz="2400" dirty="0"/>
              <a:t>. In attuazione dei principi di solidarietà sociale e di sussidiarietà orizzontale, la pubblica amministrazione può apprestare, in relazione ad attività a spiccata valenza sociale, modelli organizzativi di co-amministrazione, privi di rapporti sinallagmatici, fondati sulla condivisione della funzione amministrativa con i privati, sempre </a:t>
            </a:r>
            <a:r>
              <a:rPr lang="it-IT" sz="2400" dirty="0" smtClean="0"/>
              <a:t>che </a:t>
            </a:r>
            <a:r>
              <a:rPr lang="it-IT" sz="2400" dirty="0"/>
              <a:t>gli enti del Terzo settore contribuiscano al perseguimento delle finalità sociali in condizioni di pari trattamento, in modo effettivo e trasparente e in base al principio del risultato. Non rientrano nel campo di applicazione del presente codice gli istituti disciplinati dal Titolo VII del decreto legislativo 3 luglio 2017, n.117</a:t>
            </a:r>
          </a:p>
        </p:txBody>
      </p:sp>
    </p:spTree>
    <p:extLst>
      <p:ext uri="{BB962C8B-B14F-4D97-AF65-F5344CB8AC3E}">
        <p14:creationId xmlns:p14="http://schemas.microsoft.com/office/powerpoint/2010/main" val="331661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28</a:t>
            </a:fld>
            <a:endParaRPr lang="it-IT" sz="1400">
              <a:solidFill>
                <a:schemeClr val="tx1"/>
              </a:solidFill>
            </a:endParaRPr>
          </a:p>
        </p:txBody>
      </p:sp>
      <p:sp>
        <p:nvSpPr>
          <p:cNvPr id="5" name="Rettangolo arrotondato 4"/>
          <p:cNvSpPr/>
          <p:nvPr/>
        </p:nvSpPr>
        <p:spPr>
          <a:xfrm>
            <a:off x="467544" y="980728"/>
            <a:ext cx="8208912" cy="2304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2400" dirty="0" smtClean="0"/>
              <a:t>Recepita sentenza </a:t>
            </a:r>
            <a:r>
              <a:rPr lang="it-IT" sz="2400" dirty="0"/>
              <a:t>n. 131 del 2020 della Corte costituzionale, che ha sancito la coesistenza di due modelli organizzativi alternativi per l’affidamento dei servizi sociali, l’uno fondato sulla </a:t>
            </a:r>
            <a:r>
              <a:rPr lang="it-IT" sz="2400" b="1" dirty="0"/>
              <a:t>concorrenza</a:t>
            </a:r>
            <a:r>
              <a:rPr lang="it-IT" sz="2400" dirty="0"/>
              <a:t>, l’altro sulla </a:t>
            </a:r>
            <a:r>
              <a:rPr lang="it-IT" sz="2400" b="1" dirty="0"/>
              <a:t>solidarietà e sulla sussidiarietà orizzontale</a:t>
            </a:r>
            <a:endParaRPr lang="it-IT" b="1" dirty="0"/>
          </a:p>
        </p:txBody>
      </p:sp>
      <p:sp>
        <p:nvSpPr>
          <p:cNvPr id="2" name="Freccia in giù 1"/>
          <p:cNvSpPr/>
          <p:nvPr/>
        </p:nvSpPr>
        <p:spPr>
          <a:xfrm>
            <a:off x="4087368" y="3422344"/>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520128" y="4031705"/>
            <a:ext cx="8208912" cy="23042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2400" b="1" dirty="0" smtClean="0"/>
              <a:t>Bilanciamento</a:t>
            </a:r>
            <a:r>
              <a:rPr lang="it-IT" sz="2400" dirty="0" smtClean="0"/>
              <a:t> </a:t>
            </a:r>
            <a:r>
              <a:rPr lang="it-IT" sz="2400" dirty="0"/>
              <a:t>tra </a:t>
            </a:r>
            <a:r>
              <a:rPr lang="it-IT" sz="2400" b="1" dirty="0"/>
              <a:t>concorrenza</a:t>
            </a:r>
            <a:r>
              <a:rPr lang="it-IT" sz="2400" dirty="0"/>
              <a:t> e </a:t>
            </a:r>
            <a:r>
              <a:rPr lang="it-IT" sz="2400" b="1" dirty="0"/>
              <a:t>sussidiarietà orizzontale</a:t>
            </a:r>
            <a:r>
              <a:rPr lang="it-IT" sz="2400" dirty="0"/>
              <a:t>, superando la tendenza ad assicurare la prevalenza assoluta della prima sugli altri valori parimenti protetti dalla </a:t>
            </a:r>
            <a:r>
              <a:rPr lang="it-IT" sz="2400" dirty="0" smtClean="0"/>
              <a:t>Costituzione (artt. 2 e 118, comma 4 </a:t>
            </a:r>
            <a:r>
              <a:rPr lang="it-IT" sz="2400" dirty="0" err="1" smtClean="0"/>
              <a:t>Cost</a:t>
            </a:r>
            <a:r>
              <a:rPr lang="it-IT" sz="2400" dirty="0" smtClean="0"/>
              <a:t>.)</a:t>
            </a:r>
            <a:endParaRPr lang="it-IT" sz="2400" dirty="0"/>
          </a:p>
        </p:txBody>
      </p:sp>
    </p:spTree>
    <p:extLst>
      <p:ext uri="{BB962C8B-B14F-4D97-AF65-F5344CB8AC3E}">
        <p14:creationId xmlns:p14="http://schemas.microsoft.com/office/powerpoint/2010/main" val="4196155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29</a:t>
            </a:fld>
            <a:endParaRPr lang="it-IT" sz="1400">
              <a:solidFill>
                <a:schemeClr val="tx1"/>
              </a:solidFill>
            </a:endParaRPr>
          </a:p>
        </p:txBody>
      </p:sp>
      <p:sp>
        <p:nvSpPr>
          <p:cNvPr id="5" name="Rettangolo arrotondato 4"/>
          <p:cNvSpPr/>
          <p:nvPr/>
        </p:nvSpPr>
        <p:spPr>
          <a:xfrm>
            <a:off x="467544" y="836712"/>
            <a:ext cx="8208912" cy="2448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just"/>
            <a:r>
              <a:rPr lang="it-IT" sz="2400" dirty="0" smtClean="0"/>
              <a:t>Si tratta di affidamenti a </a:t>
            </a:r>
            <a:r>
              <a:rPr lang="it-IT" sz="2400" dirty="0"/>
              <a:t>organizzazioni o associazioni che abbiano l’obiettivo di svolgere funzioni </a:t>
            </a:r>
            <a:r>
              <a:rPr lang="it-IT" sz="2400" dirty="0" smtClean="0"/>
              <a:t>sociali (c.d. Terzo Settore), </a:t>
            </a:r>
            <a:r>
              <a:rPr lang="it-IT" sz="2400" dirty="0"/>
              <a:t>che non abbiano finalità commerciali e che reinvestano eventuali utili al fine di raggiungere i loro obiettivi (Corte di giustizia dell’Unione Europea, sentenza 21 marzo 2019, C-465/17, punto 59</a:t>
            </a:r>
            <a:r>
              <a:rPr lang="it-IT" sz="2400" dirty="0" smtClean="0"/>
              <a:t>)</a:t>
            </a:r>
          </a:p>
          <a:p>
            <a:pPr algn="just"/>
            <a:r>
              <a:rPr lang="it-IT" dirty="0"/>
              <a:t/>
            </a:r>
            <a:br>
              <a:rPr lang="it-IT" dirty="0"/>
            </a:br>
            <a:endParaRPr lang="it-IT" dirty="0"/>
          </a:p>
        </p:txBody>
      </p:sp>
      <p:sp>
        <p:nvSpPr>
          <p:cNvPr id="2" name="Freccia in giù 1"/>
          <p:cNvSpPr/>
          <p:nvPr/>
        </p:nvSpPr>
        <p:spPr>
          <a:xfrm>
            <a:off x="4087368" y="3440679"/>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520128" y="4031704"/>
            <a:ext cx="8208912" cy="256564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2400" i="1" dirty="0" smtClean="0"/>
              <a:t> - Servizi </a:t>
            </a:r>
            <a:r>
              <a:rPr lang="it-IT" sz="2400" i="1" dirty="0"/>
              <a:t>di trasporto sanitario di urgenza ed </a:t>
            </a:r>
            <a:r>
              <a:rPr lang="it-IT" sz="2400" i="1" dirty="0" smtClean="0"/>
              <a:t>emergenza che </a:t>
            </a:r>
            <a:r>
              <a:rPr lang="it-IT" sz="2400" i="1" dirty="0"/>
              <a:t>possano essere attribuiti mediante convenzione</a:t>
            </a:r>
            <a:r>
              <a:rPr lang="it-IT" sz="2400" dirty="0"/>
              <a:t>; </a:t>
            </a:r>
            <a:endParaRPr lang="it-IT" sz="2400" dirty="0" smtClean="0"/>
          </a:p>
          <a:p>
            <a:r>
              <a:rPr lang="it-IT" sz="2400" i="1" dirty="0" smtClean="0"/>
              <a:t> - assistenza </a:t>
            </a:r>
            <a:r>
              <a:rPr lang="it-IT" sz="2400" i="1" dirty="0"/>
              <a:t>prestata a pazienti in situazione di emergenza in un veicolo di soccorso da parte di un paramedico/soccorritore </a:t>
            </a:r>
            <a:r>
              <a:rPr lang="it-IT" sz="2400" i="1" dirty="0" smtClean="0"/>
              <a:t>sanitario;</a:t>
            </a:r>
          </a:p>
          <a:p>
            <a:r>
              <a:rPr lang="it-IT" sz="2400" i="1" dirty="0"/>
              <a:t>- servizi di trasporto sanitario mediante affidamento </a:t>
            </a:r>
            <a:r>
              <a:rPr lang="it-IT" sz="2400" i="1" dirty="0" smtClean="0"/>
              <a:t>diretto ad </a:t>
            </a:r>
            <a:r>
              <a:rPr lang="it-IT" sz="2400" i="1" dirty="0"/>
              <a:t>associazioni di </a:t>
            </a:r>
            <a:r>
              <a:rPr lang="it-IT" sz="2400" i="1" dirty="0" smtClean="0"/>
              <a:t>volontariato, ecc. </a:t>
            </a:r>
            <a:endParaRPr lang="it-IT" sz="2400" i="1" dirty="0"/>
          </a:p>
        </p:txBody>
      </p:sp>
    </p:spTree>
    <p:extLst>
      <p:ext uri="{BB962C8B-B14F-4D97-AF65-F5344CB8AC3E}">
        <p14:creationId xmlns:p14="http://schemas.microsoft.com/office/powerpoint/2010/main" val="50545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972757"/>
            <a:ext cx="1796044" cy="859907"/>
          </a:xfrm>
        </p:spPr>
        <p:txBody>
          <a:bodyPr>
            <a:noAutofit/>
          </a:bodyPr>
          <a:lstStyle/>
          <a:p>
            <a:r>
              <a:rPr lang="it-IT" sz="3600" b="1" dirty="0" smtClean="0"/>
              <a:t>Risultato </a:t>
            </a:r>
            <a:endParaRPr lang="it-IT" sz="3600" b="1" dirty="0">
              <a:solidFill>
                <a:schemeClr val="accent1">
                  <a:lumMod val="75000"/>
                </a:schemeClr>
              </a:solidFill>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a:t>
            </a:fld>
            <a:endParaRPr lang="it-IT" sz="1400">
              <a:solidFill>
                <a:schemeClr val="tx1"/>
              </a:solidFill>
            </a:endParaRPr>
          </a:p>
        </p:txBody>
      </p:sp>
      <p:sp>
        <p:nvSpPr>
          <p:cNvPr id="5" name="Titolo 1"/>
          <p:cNvSpPr txBox="1">
            <a:spLocks/>
          </p:cNvSpPr>
          <p:nvPr/>
        </p:nvSpPr>
        <p:spPr>
          <a:xfrm>
            <a:off x="5148064" y="1196752"/>
            <a:ext cx="3357526" cy="43204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just"/>
            <a:r>
              <a:rPr lang="it-IT" sz="2800" dirty="0" smtClean="0"/>
              <a:t>Con  </a:t>
            </a:r>
            <a:r>
              <a:rPr lang="it-IT" sz="2800" dirty="0"/>
              <a:t>massima </a:t>
            </a:r>
            <a:r>
              <a:rPr lang="it-IT" sz="2800" b="1" dirty="0"/>
              <a:t>tempestività</a:t>
            </a:r>
            <a:r>
              <a:rPr lang="it-IT" sz="2800" dirty="0"/>
              <a:t> e </a:t>
            </a:r>
            <a:r>
              <a:rPr lang="it-IT" sz="2800" dirty="0" smtClean="0"/>
              <a:t>migliore </a:t>
            </a:r>
            <a:r>
              <a:rPr lang="it-IT" sz="2800" dirty="0"/>
              <a:t>rapporto possibile tra </a:t>
            </a:r>
            <a:r>
              <a:rPr lang="it-IT" sz="2800" b="1" dirty="0"/>
              <a:t>qualità e prezzo</a:t>
            </a:r>
            <a:r>
              <a:rPr lang="it-IT" sz="2800" dirty="0"/>
              <a:t>, nel rispetto dei principi di:</a:t>
            </a:r>
          </a:p>
          <a:p>
            <a:pPr algn="just"/>
            <a:endParaRPr lang="it-IT" sz="2800" b="1" dirty="0" smtClean="0"/>
          </a:p>
          <a:p>
            <a:pPr algn="just"/>
            <a:r>
              <a:rPr lang="it-IT" sz="2800" b="1" dirty="0" smtClean="0"/>
              <a:t>legalità</a:t>
            </a:r>
            <a:r>
              <a:rPr lang="it-IT" sz="2800" dirty="0" smtClean="0"/>
              <a:t> </a:t>
            </a:r>
          </a:p>
          <a:p>
            <a:pPr algn="just"/>
            <a:r>
              <a:rPr lang="it-IT" sz="2800" b="1" dirty="0" smtClean="0"/>
              <a:t>trasparenza  </a:t>
            </a:r>
            <a:r>
              <a:rPr lang="it-IT" sz="2800" b="1" dirty="0"/>
              <a:t>concorrenza</a:t>
            </a:r>
            <a:endParaRPr lang="it-IT" sz="3800" b="1" i="1" dirty="0"/>
          </a:p>
        </p:txBody>
      </p:sp>
      <p:pic>
        <p:nvPicPr>
          <p:cNvPr id="6" name="Immagine 5">
            <a:extLst>
              <a:ext uri="{FF2B5EF4-FFF2-40B4-BE49-F238E27FC236}">
                <a16:creationId xmlns:a16="http://schemas.microsoft.com/office/drawing/2014/main" id="{D01B7B86-AE5F-4FBC-84B7-815568B25DB1}"/>
              </a:ext>
            </a:extLst>
          </p:cNvPr>
          <p:cNvPicPr>
            <a:picLocks noChangeAspect="1"/>
          </p:cNvPicPr>
          <p:nvPr/>
        </p:nvPicPr>
        <p:blipFill>
          <a:blip r:embed="rId2"/>
          <a:stretch>
            <a:fillRect/>
          </a:stretch>
        </p:blipFill>
        <p:spPr>
          <a:xfrm>
            <a:off x="7829985" y="606933"/>
            <a:ext cx="816935" cy="719390"/>
          </a:xfrm>
          <a:prstGeom prst="rect">
            <a:avLst/>
          </a:prstGeom>
        </p:spPr>
      </p:pic>
      <p:sp>
        <p:nvSpPr>
          <p:cNvPr id="9" name="Callout con freccia a destra 8"/>
          <p:cNvSpPr/>
          <p:nvPr/>
        </p:nvSpPr>
        <p:spPr>
          <a:xfrm>
            <a:off x="2123728" y="2958563"/>
            <a:ext cx="2664296" cy="88829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PERSEGUIRE </a:t>
            </a:r>
            <a:endParaRPr lang="it-IT" dirty="0"/>
          </a:p>
        </p:txBody>
      </p:sp>
      <p:sp>
        <p:nvSpPr>
          <p:cNvPr id="11" name="Freccia in su 10"/>
          <p:cNvSpPr/>
          <p:nvPr/>
        </p:nvSpPr>
        <p:spPr>
          <a:xfrm>
            <a:off x="2686089" y="177675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a:off x="2686089" y="40502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2343806" y="1187337"/>
            <a:ext cx="1628651" cy="369332"/>
          </a:xfrm>
          <a:prstGeom prst="rect">
            <a:avLst/>
          </a:prstGeom>
          <a:noFill/>
        </p:spPr>
        <p:txBody>
          <a:bodyPr wrap="none" rtlCol="0">
            <a:spAutoFit/>
          </a:bodyPr>
          <a:lstStyle/>
          <a:p>
            <a:r>
              <a:rPr lang="it-IT" dirty="0" smtClean="0"/>
              <a:t>AFFIDAMENTO </a:t>
            </a:r>
            <a:endParaRPr lang="it-IT" dirty="0"/>
          </a:p>
        </p:txBody>
      </p:sp>
      <p:sp>
        <p:nvSpPr>
          <p:cNvPr id="14" name="CasellaDiTesto 13"/>
          <p:cNvSpPr txBox="1"/>
          <p:nvPr/>
        </p:nvSpPr>
        <p:spPr>
          <a:xfrm>
            <a:off x="2195736" y="5239335"/>
            <a:ext cx="1465338" cy="369332"/>
          </a:xfrm>
          <a:prstGeom prst="rect">
            <a:avLst/>
          </a:prstGeom>
          <a:noFill/>
        </p:spPr>
        <p:txBody>
          <a:bodyPr wrap="none" rtlCol="0">
            <a:spAutoFit/>
          </a:bodyPr>
          <a:lstStyle/>
          <a:p>
            <a:r>
              <a:rPr lang="it-IT" dirty="0" smtClean="0"/>
              <a:t>ESECUZIONE  </a:t>
            </a:r>
            <a:endParaRPr lang="it-IT" dirty="0"/>
          </a:p>
        </p:txBody>
      </p:sp>
    </p:spTree>
    <p:extLst>
      <p:ext uri="{BB962C8B-B14F-4D97-AF65-F5344CB8AC3E}">
        <p14:creationId xmlns:p14="http://schemas.microsoft.com/office/powerpoint/2010/main" val="150279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30</a:t>
            </a:fld>
            <a:endParaRPr lang="it-IT" sz="1400">
              <a:solidFill>
                <a:schemeClr val="tx1"/>
              </a:solidFill>
            </a:endParaRPr>
          </a:p>
        </p:txBody>
      </p:sp>
      <p:sp>
        <p:nvSpPr>
          <p:cNvPr id="10" name="CasellaDiTesto 9"/>
          <p:cNvSpPr txBox="1"/>
          <p:nvPr/>
        </p:nvSpPr>
        <p:spPr>
          <a:xfrm>
            <a:off x="1331640" y="980728"/>
            <a:ext cx="6282810" cy="461665"/>
          </a:xfrm>
          <a:prstGeom prst="rect">
            <a:avLst/>
          </a:prstGeom>
          <a:noFill/>
        </p:spPr>
        <p:txBody>
          <a:bodyPr wrap="none" rtlCol="0">
            <a:spAutoFit/>
          </a:bodyPr>
          <a:lstStyle/>
          <a:p>
            <a:r>
              <a:rPr lang="it-IT" sz="2400" dirty="0" smtClean="0"/>
              <a:t>Principio di </a:t>
            </a:r>
            <a:r>
              <a:rPr lang="it-IT" sz="2400" b="1" dirty="0" smtClean="0"/>
              <a:t>auto-organizzazione </a:t>
            </a:r>
            <a:r>
              <a:rPr lang="it-IT" sz="2400" b="1" dirty="0"/>
              <a:t>amministrativa.</a:t>
            </a:r>
          </a:p>
        </p:txBody>
      </p:sp>
      <p:sp>
        <p:nvSpPr>
          <p:cNvPr id="13" name="CasellaDiTesto 12"/>
          <p:cNvSpPr txBox="1"/>
          <p:nvPr/>
        </p:nvSpPr>
        <p:spPr>
          <a:xfrm>
            <a:off x="539552" y="1464171"/>
            <a:ext cx="8065625" cy="4985980"/>
          </a:xfrm>
          <a:prstGeom prst="rect">
            <a:avLst/>
          </a:prstGeom>
          <a:noFill/>
        </p:spPr>
        <p:txBody>
          <a:bodyPr wrap="square" rtlCol="0">
            <a:spAutoFit/>
          </a:bodyPr>
          <a:lstStyle/>
          <a:p>
            <a:pPr algn="just"/>
            <a:r>
              <a:rPr lang="it-IT" sz="2400" dirty="0"/>
              <a:t>1. </a:t>
            </a:r>
            <a:r>
              <a:rPr lang="it-IT" dirty="0"/>
              <a:t>Le pubbliche amministrazioni organizzano autonomamente l’esecuzione di lavori o la prestazione di beni e servizi attraverso l’auto-produzione, l’esternalizzazione e la cooperazione nel rispetto della disciplina del codice e del diritto dell’Unione. 2. Le stazioni appaltanti e gli enti concedenti possono affidare direttamente a società in </a:t>
            </a:r>
            <a:r>
              <a:rPr lang="it-IT" dirty="0" err="1"/>
              <a:t>house</a:t>
            </a:r>
            <a:r>
              <a:rPr lang="it-IT" dirty="0"/>
              <a:t> lavori, servizi o forniture, nel rispetto dei principi di cui agli articoli 1, 2 e 3. Le stazioni appaltanti e gli enti concedenti adottano per ciascun affidamento un provvedimento motivato in cui danno conto dei vantaggi per la collettività, delle connesse esternalità e della congruità economica della prestazione, anche in relazione al perseguimento di obiettivi di universalità, socialità, efficienza, economicità, qualità della prestazione, celerità del procedimento e razionale impiego di risorse pubbliche. In caso di prestazioni strumentali, il provvedimento si intende sufficientemente motivato qualora dia conto dei vantaggi in termini di economicità, di celerità o di perseguimento di interessi strategici. I vantaggi di economicità possono emergere anche mediante la comparazione con gli standard di riferimento della società </a:t>
            </a:r>
            <a:r>
              <a:rPr lang="it-IT" dirty="0" err="1"/>
              <a:t>Consip</a:t>
            </a:r>
            <a:r>
              <a:rPr lang="it-IT" dirty="0"/>
              <a:t> S.p.a. e delle altre centrali di committenza, con i parametri ufficiali elaborati da altri enti regionali nazionali o esteri oppure, in mancanza, con gli standard di mercato</a:t>
            </a:r>
            <a:r>
              <a:rPr lang="it-IT" sz="2400" dirty="0"/>
              <a:t>. </a:t>
            </a:r>
          </a:p>
        </p:txBody>
      </p:sp>
    </p:spTree>
    <p:extLst>
      <p:ext uri="{BB962C8B-B14F-4D97-AF65-F5344CB8AC3E}">
        <p14:creationId xmlns:p14="http://schemas.microsoft.com/office/powerpoint/2010/main" val="292979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31</a:t>
            </a:fld>
            <a:endParaRPr lang="it-IT" sz="1400">
              <a:solidFill>
                <a:schemeClr val="tx1"/>
              </a:solidFill>
            </a:endParaRPr>
          </a:p>
        </p:txBody>
      </p:sp>
      <p:sp>
        <p:nvSpPr>
          <p:cNvPr id="10" name="CasellaDiTesto 9"/>
          <p:cNvSpPr txBox="1"/>
          <p:nvPr/>
        </p:nvSpPr>
        <p:spPr>
          <a:xfrm>
            <a:off x="1187624" y="1340768"/>
            <a:ext cx="6282810" cy="461665"/>
          </a:xfrm>
          <a:prstGeom prst="rect">
            <a:avLst/>
          </a:prstGeom>
          <a:noFill/>
        </p:spPr>
        <p:txBody>
          <a:bodyPr wrap="none" rtlCol="0">
            <a:spAutoFit/>
          </a:bodyPr>
          <a:lstStyle/>
          <a:p>
            <a:r>
              <a:rPr lang="it-IT" sz="2400" dirty="0" smtClean="0"/>
              <a:t>Principio di </a:t>
            </a:r>
            <a:r>
              <a:rPr lang="it-IT" sz="2400" b="1" dirty="0" smtClean="0"/>
              <a:t>auto-organizzazione </a:t>
            </a:r>
            <a:r>
              <a:rPr lang="it-IT" sz="2400" b="1" dirty="0"/>
              <a:t>amministrativa.</a:t>
            </a:r>
          </a:p>
        </p:txBody>
      </p:sp>
      <p:sp>
        <p:nvSpPr>
          <p:cNvPr id="13" name="CasellaDiTesto 12"/>
          <p:cNvSpPr txBox="1"/>
          <p:nvPr/>
        </p:nvSpPr>
        <p:spPr>
          <a:xfrm>
            <a:off x="539552" y="1814691"/>
            <a:ext cx="8137633" cy="4247317"/>
          </a:xfrm>
          <a:prstGeom prst="rect">
            <a:avLst/>
          </a:prstGeom>
          <a:noFill/>
        </p:spPr>
        <p:txBody>
          <a:bodyPr wrap="square" rtlCol="0">
            <a:spAutoFit/>
          </a:bodyPr>
          <a:lstStyle/>
          <a:p>
            <a:pPr algn="just"/>
            <a:r>
              <a:rPr lang="it-IT" dirty="0"/>
              <a:t>3. L’affidamento in </a:t>
            </a:r>
            <a:r>
              <a:rPr lang="it-IT" dirty="0" err="1"/>
              <a:t>house</a:t>
            </a:r>
            <a:r>
              <a:rPr lang="it-IT" dirty="0"/>
              <a:t> di servizi di interesse economico generale di livello locale è disciplinato dal decreto legislativo attuativo della delega di cui all’articolo 8 della legge 5 agosto 2022, n. 118. 4. La cooperazione tra stazioni appaltanti o enti concedenti volta al perseguimento di obiettivi di interesse comune non rientra nell’ambito di applicazione del codice quando concorrono tutte le seguenti condizioni: a) interviene esclusivamente tra due o più stazioni appaltanti o enti concedenti, anche con competenze diverse; b) garantisce la effettiva partecipazione di tutte le parti allo svolgimento di compiti funzionali all’attività di interesse comune, in un’ottica esclusivamente collaborativa e senza alcun rapporto sinallagmatico tra prestazioni; c) determina una convergenza sinergica su attività di interesse comune, pur nella eventuale diversità del fine perseguito da ciascuna amministrazione, purché l’accordo non tenda a realizzare la missione istituzionale di una sola delle amministrazioni aderenti; d) le stazioni appaltanti o gli enti concedenti partecipanti svolgono sul mercato aperto meno del 20 per cento delle attività interessate dalla cooperazione.</a:t>
            </a:r>
          </a:p>
        </p:txBody>
      </p:sp>
    </p:spTree>
    <p:extLst>
      <p:ext uri="{BB962C8B-B14F-4D97-AF65-F5344CB8AC3E}">
        <p14:creationId xmlns:p14="http://schemas.microsoft.com/office/powerpoint/2010/main" val="277852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32</a:t>
            </a:fld>
            <a:endParaRPr lang="it-IT" sz="1400">
              <a:solidFill>
                <a:schemeClr val="tx1"/>
              </a:solidFill>
            </a:endParaRPr>
          </a:p>
        </p:txBody>
      </p:sp>
      <p:sp>
        <p:nvSpPr>
          <p:cNvPr id="5" name="Rettangolo arrotondato 4"/>
          <p:cNvSpPr/>
          <p:nvPr/>
        </p:nvSpPr>
        <p:spPr>
          <a:xfrm>
            <a:off x="539552" y="912733"/>
            <a:ext cx="7920880" cy="15801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t-IT" sz="2400" dirty="0" smtClean="0"/>
          </a:p>
          <a:p>
            <a:pPr algn="just"/>
            <a:r>
              <a:rPr lang="it-IT" sz="2400" dirty="0" smtClean="0"/>
              <a:t>Affidamenti </a:t>
            </a:r>
            <a:r>
              <a:rPr lang="it-IT" sz="2400" b="1" dirty="0" smtClean="0"/>
              <a:t>in House </a:t>
            </a:r>
            <a:r>
              <a:rPr lang="it-IT" sz="2400" dirty="0" smtClean="0"/>
              <a:t>e </a:t>
            </a:r>
            <a:r>
              <a:rPr lang="it-IT" sz="2400" b="1" dirty="0" smtClean="0"/>
              <a:t>Cooperazione pubblico –pubblico </a:t>
            </a:r>
          </a:p>
          <a:p>
            <a:pPr algn="just"/>
            <a:endParaRPr lang="it-IT" sz="2000" b="1" dirty="0" smtClean="0"/>
          </a:p>
          <a:p>
            <a:pPr algn="just"/>
            <a:r>
              <a:rPr lang="it-IT" sz="2000" b="1" i="1" dirty="0" smtClean="0"/>
              <a:t>(auto-produzione e cooperazione </a:t>
            </a:r>
            <a:r>
              <a:rPr lang="it-IT" sz="2000" b="1" i="1" dirty="0"/>
              <a:t>con altre pubbliche amministrazioni.</a:t>
            </a:r>
            <a:r>
              <a:rPr lang="it-IT" sz="2000" b="1" i="1" dirty="0" smtClean="0"/>
              <a:t>)</a:t>
            </a:r>
          </a:p>
          <a:p>
            <a:pPr algn="just"/>
            <a:r>
              <a:rPr lang="it-IT" dirty="0"/>
              <a:t/>
            </a:r>
            <a:br>
              <a:rPr lang="it-IT" dirty="0"/>
            </a:br>
            <a:endParaRPr lang="it-IT" dirty="0"/>
          </a:p>
        </p:txBody>
      </p:sp>
      <p:sp>
        <p:nvSpPr>
          <p:cNvPr id="2" name="Freccia in giù 1"/>
          <p:cNvSpPr/>
          <p:nvPr/>
        </p:nvSpPr>
        <p:spPr>
          <a:xfrm>
            <a:off x="3923928" y="2636493"/>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515609" y="3203731"/>
            <a:ext cx="7992888" cy="9782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b="1" dirty="0" smtClean="0"/>
              <a:t>Entrambi alternativi al ricorso al mercato </a:t>
            </a:r>
            <a:r>
              <a:rPr lang="it-IT" sz="2400" b="1" i="1" dirty="0" smtClean="0"/>
              <a:t>(esternalizzazione) </a:t>
            </a:r>
            <a:r>
              <a:rPr lang="it-IT" sz="2400" b="1" dirty="0" smtClean="0"/>
              <a:t>ma a condizioni precisamente stabilite </a:t>
            </a:r>
            <a:endParaRPr lang="it-IT" sz="2400" b="1" dirty="0"/>
          </a:p>
        </p:txBody>
      </p:sp>
      <p:sp>
        <p:nvSpPr>
          <p:cNvPr id="6" name="Freccia in giù 5"/>
          <p:cNvSpPr/>
          <p:nvPr/>
        </p:nvSpPr>
        <p:spPr>
          <a:xfrm>
            <a:off x="3995564" y="4316529"/>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arrotondato 8"/>
          <p:cNvSpPr/>
          <p:nvPr/>
        </p:nvSpPr>
        <p:spPr>
          <a:xfrm>
            <a:off x="395536" y="4958428"/>
            <a:ext cx="8169320" cy="11770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b="1" dirty="0" smtClean="0"/>
              <a:t>Superato l'elenco </a:t>
            </a:r>
            <a:r>
              <a:rPr lang="it-IT" sz="2400" b="1" dirty="0"/>
              <a:t>delle amministrazioni aggiudicatrici e degli enti aggiudicatori che operano mediante </a:t>
            </a:r>
            <a:r>
              <a:rPr lang="it-IT" sz="2400" b="1" dirty="0" smtClean="0"/>
              <a:t>affidamenti dell’art. 192 </a:t>
            </a:r>
            <a:r>
              <a:rPr lang="it-IT" sz="2400" b="1" dirty="0" err="1" smtClean="0"/>
              <a:t>D.Lgs</a:t>
            </a:r>
            <a:r>
              <a:rPr lang="it-IT" sz="2400" b="1" dirty="0" smtClean="0"/>
              <a:t> n. 50/2016</a:t>
            </a:r>
            <a:endParaRPr lang="it-IT" sz="2400" b="1" dirty="0"/>
          </a:p>
        </p:txBody>
      </p:sp>
    </p:spTree>
    <p:extLst>
      <p:ext uri="{BB962C8B-B14F-4D97-AF65-F5344CB8AC3E}">
        <p14:creationId xmlns:p14="http://schemas.microsoft.com/office/powerpoint/2010/main" val="1817917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33</a:t>
            </a:fld>
            <a:endParaRPr lang="it-IT" sz="1400">
              <a:solidFill>
                <a:schemeClr val="tx1"/>
              </a:solidFill>
            </a:endParaRPr>
          </a:p>
        </p:txBody>
      </p:sp>
      <p:sp>
        <p:nvSpPr>
          <p:cNvPr id="9" name="Rettangolo arrotondato 8"/>
          <p:cNvSpPr/>
          <p:nvPr/>
        </p:nvSpPr>
        <p:spPr>
          <a:xfrm>
            <a:off x="395536" y="3645024"/>
            <a:ext cx="7992888" cy="2592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2400" dirty="0" smtClean="0"/>
              <a:t>L’iscrizione in elenco è stata ritenuta un titolo </a:t>
            </a:r>
            <a:r>
              <a:rPr lang="it-IT" sz="2400" dirty="0"/>
              <a:t>abilitativo, la cui </a:t>
            </a:r>
            <a:r>
              <a:rPr lang="it-IT" sz="2400" dirty="0" smtClean="0"/>
              <a:t>formazione è “controllata</a:t>
            </a:r>
            <a:r>
              <a:rPr lang="it-IT" sz="2400" dirty="0"/>
              <a:t>” </a:t>
            </a:r>
            <a:r>
              <a:rPr lang="it-IT" sz="2400" dirty="0" smtClean="0"/>
              <a:t>dall’ANAC, </a:t>
            </a:r>
            <a:r>
              <a:rPr lang="it-IT" sz="2400" b="1" dirty="0" smtClean="0"/>
              <a:t>SPROPORZIONATO </a:t>
            </a:r>
            <a:r>
              <a:rPr lang="it-IT" sz="2400" dirty="0" smtClean="0"/>
              <a:t>rispetto </a:t>
            </a:r>
            <a:r>
              <a:rPr lang="it-IT" sz="2400" dirty="0"/>
              <a:t>alle funzioni di vigilanza e alle esigenze di trasparenza degli affidamenti </a:t>
            </a:r>
            <a:r>
              <a:rPr lang="it-IT" sz="2400" dirty="0" smtClean="0"/>
              <a:t>(già </a:t>
            </a:r>
            <a:r>
              <a:rPr lang="it-IT" sz="2400" dirty="0"/>
              <a:t>assicurate dagli obblighi di pubblicazione</a:t>
            </a:r>
            <a:r>
              <a:rPr lang="it-IT" sz="2400" dirty="0" smtClean="0"/>
              <a:t>). </a:t>
            </a:r>
            <a:r>
              <a:rPr lang="it-IT" sz="2400" dirty="0" smtClean="0"/>
              <a:t>Simile </a:t>
            </a:r>
            <a:r>
              <a:rPr lang="it-IT" sz="2400" dirty="0" smtClean="0"/>
              <a:t>alla </a:t>
            </a:r>
            <a:r>
              <a:rPr lang="it-IT" sz="2400" b="1" dirty="0" smtClean="0"/>
              <a:t>S.C.I.A.</a:t>
            </a:r>
            <a:r>
              <a:rPr lang="it-IT" sz="2400" dirty="0" smtClean="0"/>
              <a:t>, con effetti costitutivi in caso di diniego e conseguente impugnabilità. </a:t>
            </a:r>
            <a:endParaRPr lang="it-IT" sz="2400" dirty="0"/>
          </a:p>
        </p:txBody>
      </p:sp>
      <p:sp>
        <p:nvSpPr>
          <p:cNvPr id="3" name="Rettangolo 2"/>
          <p:cNvSpPr/>
          <p:nvPr/>
        </p:nvSpPr>
        <p:spPr>
          <a:xfrm>
            <a:off x="245770" y="1728134"/>
            <a:ext cx="172819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it-IT" sz="2400" b="1" dirty="0" smtClean="0"/>
              <a:t> OBIETTIVO</a:t>
            </a:r>
            <a:endParaRPr lang="it-IT" sz="2400" b="1" dirty="0"/>
          </a:p>
        </p:txBody>
      </p:sp>
      <p:sp>
        <p:nvSpPr>
          <p:cNvPr id="10" name="Rettangolo 9"/>
          <p:cNvSpPr/>
          <p:nvPr/>
        </p:nvSpPr>
        <p:spPr>
          <a:xfrm>
            <a:off x="2915816" y="1331117"/>
            <a:ext cx="597666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it-IT" sz="2000" b="1" dirty="0" smtClean="0"/>
              <a:t> </a:t>
            </a:r>
            <a:r>
              <a:rPr lang="it-IT" sz="2400" b="1" dirty="0" smtClean="0">
                <a:solidFill>
                  <a:schemeClr val="tx1"/>
                </a:solidFill>
              </a:rPr>
              <a:t>SUPERARE L’ATTEGGIAMENTO FORTEMENTE RESTRITTIVO NEI CONFRONTI DELL’IN HOUSE </a:t>
            </a:r>
            <a:r>
              <a:rPr lang="it-IT" sz="2400" dirty="0" smtClean="0">
                <a:solidFill>
                  <a:schemeClr val="tx1"/>
                </a:solidFill>
              </a:rPr>
              <a:t>(lavori, servizi e forniture)</a:t>
            </a:r>
            <a:endParaRPr lang="it-IT" sz="2400" dirty="0">
              <a:solidFill>
                <a:schemeClr val="tx1"/>
              </a:solidFill>
            </a:endParaRPr>
          </a:p>
        </p:txBody>
      </p:sp>
      <p:sp>
        <p:nvSpPr>
          <p:cNvPr id="7" name="Freccia a destra 6"/>
          <p:cNvSpPr/>
          <p:nvPr/>
        </p:nvSpPr>
        <p:spPr>
          <a:xfrm>
            <a:off x="2231740" y="1688965"/>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4417124" y="2960518"/>
            <a:ext cx="484632" cy="475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66802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34</a:t>
            </a:fld>
            <a:endParaRPr lang="it-IT" sz="1400">
              <a:solidFill>
                <a:schemeClr val="tx1"/>
              </a:solidFill>
            </a:endParaRPr>
          </a:p>
        </p:txBody>
      </p:sp>
      <p:sp>
        <p:nvSpPr>
          <p:cNvPr id="5" name="Rettangolo arrotondato 4"/>
          <p:cNvSpPr/>
          <p:nvPr/>
        </p:nvSpPr>
        <p:spPr>
          <a:xfrm>
            <a:off x="2987824" y="692696"/>
            <a:ext cx="5333298"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PARITÀ  </a:t>
            </a:r>
          </a:p>
          <a:p>
            <a:pPr algn="ctr"/>
            <a:r>
              <a:rPr lang="it-IT" sz="2400" dirty="0" smtClean="0">
                <a:solidFill>
                  <a:schemeClr val="tx1"/>
                </a:solidFill>
              </a:rPr>
              <a:t>Tra in House </a:t>
            </a:r>
            <a:r>
              <a:rPr lang="it-IT" sz="2400" dirty="0" err="1" smtClean="0">
                <a:solidFill>
                  <a:schemeClr val="tx1"/>
                </a:solidFill>
              </a:rPr>
              <a:t>Providing</a:t>
            </a:r>
            <a:r>
              <a:rPr lang="it-IT" sz="2400" dirty="0">
                <a:solidFill>
                  <a:schemeClr val="tx1"/>
                </a:solidFill>
              </a:rPr>
              <a:t> </a:t>
            </a:r>
            <a:r>
              <a:rPr lang="it-IT" sz="2400" b="1" dirty="0" smtClean="0">
                <a:solidFill>
                  <a:schemeClr val="tx1"/>
                </a:solidFill>
              </a:rPr>
              <a:t>e </a:t>
            </a:r>
            <a:r>
              <a:rPr lang="it-IT" sz="2400" dirty="0" smtClean="0">
                <a:solidFill>
                  <a:schemeClr val="tx1"/>
                </a:solidFill>
              </a:rPr>
              <a:t>Gara </a:t>
            </a:r>
          </a:p>
          <a:p>
            <a:pPr algn="ctr"/>
            <a:r>
              <a:rPr lang="it-IT" sz="2400" b="1" dirty="0" smtClean="0">
                <a:solidFill>
                  <a:schemeClr val="tx1"/>
                </a:solidFill>
              </a:rPr>
              <a:t>Solo tendenziale</a:t>
            </a:r>
          </a:p>
          <a:p>
            <a:pPr algn="just"/>
            <a:r>
              <a:rPr lang="it-IT" dirty="0"/>
              <a:t/>
            </a:r>
            <a:br>
              <a:rPr lang="it-IT" dirty="0"/>
            </a:br>
            <a:endParaRPr lang="it-IT" dirty="0"/>
          </a:p>
        </p:txBody>
      </p:sp>
      <p:sp>
        <p:nvSpPr>
          <p:cNvPr id="8" name="Rettangolo arrotondato 7"/>
          <p:cNvSpPr/>
          <p:nvPr/>
        </p:nvSpPr>
        <p:spPr>
          <a:xfrm>
            <a:off x="179512" y="3322995"/>
            <a:ext cx="2520280" cy="2173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Rispetto dei principi della </a:t>
            </a:r>
            <a:r>
              <a:rPr lang="it-IT" sz="2400" b="1" dirty="0" smtClean="0"/>
              <a:t>fiducia, </a:t>
            </a:r>
            <a:r>
              <a:rPr lang="it-IT" sz="2400" dirty="0" smtClean="0"/>
              <a:t>del </a:t>
            </a:r>
            <a:r>
              <a:rPr lang="it-IT" sz="2400" b="1" dirty="0" smtClean="0"/>
              <a:t>risultato </a:t>
            </a:r>
            <a:r>
              <a:rPr lang="it-IT" sz="2400" dirty="0" smtClean="0"/>
              <a:t>e dell’</a:t>
            </a:r>
            <a:r>
              <a:rPr lang="it-IT" sz="2400" b="1" dirty="0" smtClean="0"/>
              <a:t>accesso</a:t>
            </a:r>
            <a:r>
              <a:rPr lang="it-IT" sz="2400" dirty="0" smtClean="0"/>
              <a:t> </a:t>
            </a:r>
            <a:r>
              <a:rPr lang="it-IT" sz="2400" b="1" dirty="0" smtClean="0"/>
              <a:t>al mercato </a:t>
            </a:r>
            <a:endParaRPr lang="it-IT" sz="2400" b="1" dirty="0"/>
          </a:p>
        </p:txBody>
      </p:sp>
      <p:sp>
        <p:nvSpPr>
          <p:cNvPr id="7" name="Rettangolo arrotondato 6"/>
          <p:cNvSpPr/>
          <p:nvPr/>
        </p:nvSpPr>
        <p:spPr>
          <a:xfrm>
            <a:off x="2843808" y="2386891"/>
            <a:ext cx="5918779" cy="18722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400" b="1" dirty="0" smtClean="0"/>
              <a:t>Motivazione per servizi all’utenza: </a:t>
            </a:r>
          </a:p>
          <a:p>
            <a:pPr algn="just"/>
            <a:r>
              <a:rPr lang="it-IT" sz="2400" b="1" dirty="0" smtClean="0"/>
              <a:t>vantaggi</a:t>
            </a:r>
            <a:r>
              <a:rPr lang="it-IT" sz="2400" dirty="0" smtClean="0"/>
              <a:t> </a:t>
            </a:r>
            <a:r>
              <a:rPr lang="it-IT" sz="2400" dirty="0"/>
              <a:t>per la </a:t>
            </a:r>
            <a:r>
              <a:rPr lang="it-IT" sz="2400" b="1" dirty="0"/>
              <a:t>collettività</a:t>
            </a:r>
            <a:r>
              <a:rPr lang="it-IT" sz="2400" dirty="0"/>
              <a:t> sotto il profilo della </a:t>
            </a:r>
            <a:r>
              <a:rPr lang="it-IT" sz="2400" b="1" dirty="0"/>
              <a:t>qualità e universalità </a:t>
            </a:r>
            <a:r>
              <a:rPr lang="it-IT" sz="2400" dirty="0"/>
              <a:t>del servizio, oltre che del </a:t>
            </a:r>
            <a:r>
              <a:rPr lang="it-IT" sz="2400" b="1" dirty="0"/>
              <a:t>risparmio</a:t>
            </a:r>
            <a:r>
              <a:rPr lang="it-IT" sz="2400" dirty="0"/>
              <a:t> di </a:t>
            </a:r>
            <a:r>
              <a:rPr lang="it-IT" sz="2400" b="1" dirty="0"/>
              <a:t>tempo</a:t>
            </a:r>
            <a:r>
              <a:rPr lang="it-IT" sz="2400" dirty="0"/>
              <a:t> e del razionale impiego </a:t>
            </a:r>
            <a:r>
              <a:rPr lang="it-IT" sz="2400" dirty="0" smtClean="0"/>
              <a:t>delle </a:t>
            </a:r>
            <a:r>
              <a:rPr lang="it-IT" sz="2400" b="1" dirty="0"/>
              <a:t>risorse</a:t>
            </a:r>
            <a:r>
              <a:rPr lang="it-IT" sz="2400" dirty="0"/>
              <a:t>. </a:t>
            </a:r>
            <a:endParaRPr lang="it-IT" sz="2400" b="1" dirty="0"/>
          </a:p>
        </p:txBody>
      </p:sp>
      <p:sp>
        <p:nvSpPr>
          <p:cNvPr id="9" name="Rettangolo arrotondato 8"/>
          <p:cNvSpPr/>
          <p:nvPr/>
        </p:nvSpPr>
        <p:spPr>
          <a:xfrm>
            <a:off x="2843808" y="4412392"/>
            <a:ext cx="5995493"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2400" b="1" dirty="0" smtClean="0"/>
              <a:t>Motivazione per servizi strumentali: </a:t>
            </a:r>
            <a:r>
              <a:rPr lang="it-IT" sz="2400" dirty="0"/>
              <a:t>è sufficiente una motivazione più snella con riferimento alla </a:t>
            </a:r>
            <a:r>
              <a:rPr lang="it-IT" sz="2400" b="1" dirty="0"/>
              <a:t>riduzione di tempi e costi </a:t>
            </a:r>
            <a:r>
              <a:rPr lang="it-IT" sz="2400" dirty="0"/>
              <a:t>sulla base di parametri predeterminati e oggettivi di </a:t>
            </a:r>
            <a:r>
              <a:rPr lang="it-IT" sz="2400" dirty="0" smtClean="0"/>
              <a:t>raffronto (</a:t>
            </a:r>
            <a:r>
              <a:rPr lang="it-IT" sz="2400" dirty="0" err="1" smtClean="0"/>
              <a:t>Consip</a:t>
            </a:r>
            <a:r>
              <a:rPr lang="it-IT" sz="2400" dirty="0" smtClean="0"/>
              <a:t> e Centrali ecc.) </a:t>
            </a:r>
            <a:endParaRPr lang="it-IT" sz="2400" b="1" dirty="0"/>
          </a:p>
        </p:txBody>
      </p:sp>
    </p:spTree>
    <p:extLst>
      <p:ext uri="{BB962C8B-B14F-4D97-AF65-F5344CB8AC3E}">
        <p14:creationId xmlns:p14="http://schemas.microsoft.com/office/powerpoint/2010/main" val="2169829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35</a:t>
            </a:fld>
            <a:endParaRPr lang="it-IT" sz="1400">
              <a:solidFill>
                <a:schemeClr val="tx1"/>
              </a:solidFill>
            </a:endParaRPr>
          </a:p>
        </p:txBody>
      </p:sp>
      <p:sp>
        <p:nvSpPr>
          <p:cNvPr id="5" name="Rettangolo arrotondato 4"/>
          <p:cNvSpPr/>
          <p:nvPr/>
        </p:nvSpPr>
        <p:spPr>
          <a:xfrm>
            <a:off x="179512" y="2863633"/>
            <a:ext cx="2376264"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 </a:t>
            </a:r>
            <a:r>
              <a:rPr lang="it-IT" sz="2400" b="1" dirty="0">
                <a:solidFill>
                  <a:schemeClr val="tx1"/>
                </a:solidFill>
              </a:rPr>
              <a:t>C</a:t>
            </a:r>
            <a:r>
              <a:rPr lang="it-IT" sz="2400" b="1" dirty="0" smtClean="0">
                <a:solidFill>
                  <a:schemeClr val="tx1"/>
                </a:solidFill>
              </a:rPr>
              <a:t>ooperazione </a:t>
            </a:r>
            <a:r>
              <a:rPr lang="it-IT" sz="2400" b="1" dirty="0">
                <a:solidFill>
                  <a:schemeClr val="tx1"/>
                </a:solidFill>
              </a:rPr>
              <a:t>tra amministrazioni</a:t>
            </a:r>
            <a:endParaRPr lang="it-IT" sz="2400" b="1" dirty="0" smtClean="0">
              <a:solidFill>
                <a:schemeClr val="tx1"/>
              </a:solidFill>
            </a:endParaRPr>
          </a:p>
          <a:p>
            <a:pPr algn="ctr"/>
            <a:r>
              <a:rPr lang="it-IT" dirty="0"/>
              <a:t/>
            </a:r>
            <a:br>
              <a:rPr lang="it-IT" dirty="0"/>
            </a:br>
            <a:endParaRPr lang="it-IT" dirty="0"/>
          </a:p>
        </p:txBody>
      </p:sp>
      <p:sp>
        <p:nvSpPr>
          <p:cNvPr id="8" name="Rettangolo arrotondato 7"/>
          <p:cNvSpPr/>
          <p:nvPr/>
        </p:nvSpPr>
        <p:spPr>
          <a:xfrm>
            <a:off x="2771800" y="908720"/>
            <a:ext cx="584206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a:t>a) </a:t>
            </a:r>
            <a:r>
              <a:rPr lang="it-IT" sz="2400" dirty="0" smtClean="0"/>
              <a:t>esclusivamente </a:t>
            </a:r>
            <a:r>
              <a:rPr lang="it-IT" sz="2400" dirty="0"/>
              <a:t>tra due o più stazioni appaltanti o enti </a:t>
            </a:r>
            <a:r>
              <a:rPr lang="it-IT" sz="2400" dirty="0" smtClean="0"/>
              <a:t>concedenti </a:t>
            </a:r>
            <a:r>
              <a:rPr lang="it-IT" sz="2400" b="1" dirty="0" smtClean="0"/>
              <a:t>ANCHE CON COMPETENZE DIVERSE</a:t>
            </a:r>
            <a:endParaRPr lang="it-IT" sz="2400" b="1" dirty="0"/>
          </a:p>
        </p:txBody>
      </p:sp>
      <p:sp>
        <p:nvSpPr>
          <p:cNvPr id="7" name="Rettangolo arrotondato 6"/>
          <p:cNvSpPr/>
          <p:nvPr/>
        </p:nvSpPr>
        <p:spPr>
          <a:xfrm>
            <a:off x="2744268" y="2168401"/>
            <a:ext cx="5869595" cy="1390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400" dirty="0"/>
              <a:t>b) </a:t>
            </a:r>
            <a:r>
              <a:rPr lang="it-IT" sz="2400" dirty="0" smtClean="0"/>
              <a:t>effettiva </a:t>
            </a:r>
            <a:r>
              <a:rPr lang="it-IT" sz="2400" dirty="0"/>
              <a:t>partecipazione di tutte </a:t>
            </a:r>
            <a:r>
              <a:rPr lang="it-IT" sz="2400" dirty="0" smtClean="0"/>
              <a:t>a interesse comune senza rapporto sinallagmatico</a:t>
            </a:r>
            <a:endParaRPr lang="it-IT" sz="2400" dirty="0"/>
          </a:p>
        </p:txBody>
      </p:sp>
      <p:sp>
        <p:nvSpPr>
          <p:cNvPr id="9" name="Rettangolo arrotondato 8"/>
          <p:cNvSpPr/>
          <p:nvPr/>
        </p:nvSpPr>
        <p:spPr>
          <a:xfrm>
            <a:off x="2735744" y="3724921"/>
            <a:ext cx="5995493" cy="12734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2400" dirty="0"/>
              <a:t>c) </a:t>
            </a:r>
            <a:r>
              <a:rPr lang="it-IT" sz="2400" dirty="0" smtClean="0"/>
              <a:t>convergenza </a:t>
            </a:r>
            <a:r>
              <a:rPr lang="it-IT" sz="2400" dirty="0"/>
              <a:t>sinergica </a:t>
            </a:r>
            <a:r>
              <a:rPr lang="it-IT" sz="2400" dirty="0" smtClean="0"/>
              <a:t>e non realizzazione missione </a:t>
            </a:r>
            <a:r>
              <a:rPr lang="it-IT" sz="2400" dirty="0"/>
              <a:t>istituzionale di una </a:t>
            </a:r>
            <a:r>
              <a:rPr lang="it-IT" sz="2400" dirty="0" smtClean="0"/>
              <a:t>sola</a:t>
            </a:r>
            <a:endParaRPr lang="it-IT" sz="2400" b="1" dirty="0"/>
          </a:p>
        </p:txBody>
      </p:sp>
      <p:sp>
        <p:nvSpPr>
          <p:cNvPr id="10" name="Rettangolo arrotondato 9"/>
          <p:cNvSpPr/>
          <p:nvPr/>
        </p:nvSpPr>
        <p:spPr>
          <a:xfrm>
            <a:off x="2695085" y="5164435"/>
            <a:ext cx="5995493" cy="12734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it-IT" sz="2400" dirty="0"/>
              <a:t>d) le stazioni appaltanti o gli enti concedenti </a:t>
            </a:r>
            <a:r>
              <a:rPr lang="it-IT" sz="2400" dirty="0" smtClean="0"/>
              <a:t>svolgono </a:t>
            </a:r>
            <a:r>
              <a:rPr lang="it-IT" sz="2400" dirty="0"/>
              <a:t>sul mercato aperto </a:t>
            </a:r>
            <a:r>
              <a:rPr lang="it-IT" sz="2400" dirty="0" smtClean="0"/>
              <a:t>&lt; 20 </a:t>
            </a:r>
            <a:r>
              <a:rPr lang="it-IT" sz="2400" dirty="0"/>
              <a:t>per cento delle attività interessate dalla cooperazione.</a:t>
            </a:r>
          </a:p>
        </p:txBody>
      </p:sp>
    </p:spTree>
    <p:extLst>
      <p:ext uri="{BB962C8B-B14F-4D97-AF65-F5344CB8AC3E}">
        <p14:creationId xmlns:p14="http://schemas.microsoft.com/office/powerpoint/2010/main" val="972255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36</a:t>
            </a:fld>
            <a:endParaRPr lang="it-IT" sz="1400">
              <a:solidFill>
                <a:schemeClr val="tx1"/>
              </a:solidFill>
            </a:endParaRPr>
          </a:p>
        </p:txBody>
      </p:sp>
      <p:sp>
        <p:nvSpPr>
          <p:cNvPr id="10" name="CasellaDiTesto 9"/>
          <p:cNvSpPr txBox="1"/>
          <p:nvPr/>
        </p:nvSpPr>
        <p:spPr>
          <a:xfrm>
            <a:off x="550036" y="962468"/>
            <a:ext cx="7483331" cy="830997"/>
          </a:xfrm>
          <a:prstGeom prst="rect">
            <a:avLst/>
          </a:prstGeom>
          <a:noFill/>
        </p:spPr>
        <p:txBody>
          <a:bodyPr wrap="none" rtlCol="0">
            <a:spAutoFit/>
          </a:bodyPr>
          <a:lstStyle/>
          <a:p>
            <a:pPr algn="ctr"/>
            <a:r>
              <a:rPr lang="it-IT" sz="2400" dirty="0"/>
              <a:t>Principio di </a:t>
            </a:r>
            <a:r>
              <a:rPr lang="it-IT" sz="2400" b="1" dirty="0"/>
              <a:t>autonomia contrattuale</a:t>
            </a:r>
            <a:r>
              <a:rPr lang="it-IT" sz="2400" dirty="0"/>
              <a:t>. </a:t>
            </a:r>
            <a:endParaRPr lang="it-IT" sz="2400" dirty="0" smtClean="0"/>
          </a:p>
          <a:p>
            <a:pPr algn="ctr"/>
            <a:r>
              <a:rPr lang="it-IT" sz="2400" dirty="0" smtClean="0"/>
              <a:t>Divieto </a:t>
            </a:r>
            <a:r>
              <a:rPr lang="it-IT" sz="2400" dirty="0"/>
              <a:t>di prestazioni d’opera intellettuale a titolo gratuito.</a:t>
            </a:r>
            <a:endParaRPr lang="it-IT" sz="2400" b="1" dirty="0"/>
          </a:p>
        </p:txBody>
      </p:sp>
      <p:sp>
        <p:nvSpPr>
          <p:cNvPr id="13" name="CasellaDiTesto 12"/>
          <p:cNvSpPr txBox="1"/>
          <p:nvPr/>
        </p:nvSpPr>
        <p:spPr>
          <a:xfrm>
            <a:off x="258888" y="1846464"/>
            <a:ext cx="8065625" cy="4893647"/>
          </a:xfrm>
          <a:prstGeom prst="rect">
            <a:avLst/>
          </a:prstGeom>
          <a:noFill/>
        </p:spPr>
        <p:txBody>
          <a:bodyPr wrap="square" rtlCol="0">
            <a:spAutoFit/>
          </a:bodyPr>
          <a:lstStyle/>
          <a:p>
            <a:pPr algn="just"/>
            <a:r>
              <a:rPr lang="it-IT" sz="2400" dirty="0" smtClean="0"/>
              <a:t>1</a:t>
            </a:r>
            <a:r>
              <a:rPr lang="it-IT" sz="2400" dirty="0"/>
              <a:t>. Nel perseguire le proprie finalità istituzionali le pubbliche amministrazioni sono dotate di autonomia contrattuale e possono concludere qualsiasi contratto, anche gratuito, salvi i divieti espressamente previsti dal codice e da altre disposizioni di legge. </a:t>
            </a:r>
            <a:r>
              <a:rPr lang="it-IT" sz="2400" dirty="0" smtClean="0"/>
              <a:t>2</a:t>
            </a:r>
            <a:r>
              <a:rPr lang="it-IT" sz="2400" dirty="0"/>
              <a:t>. Le prestazioni d’opera intellettuale non possono essere rese dai professionisti gratuitamente, salvo che in casi eccezionali e previa adeguata motivazione. Salvo i predetti casi eccezionali, la pubblica amministrazione garantisce comunque l’applicazione del principio dell’equo compenso. 3. Le pubbliche amministrazioni possono ricevere per donazione beni o prestazioni rispondenti all’interesse pubblico senza obbligo di gara. Restano ferme le disposizioni del codice civile in materia di forma, revocazione e azione di riduzione delle donazioni. </a:t>
            </a:r>
          </a:p>
        </p:txBody>
      </p:sp>
    </p:spTree>
    <p:extLst>
      <p:ext uri="{BB962C8B-B14F-4D97-AF65-F5344CB8AC3E}">
        <p14:creationId xmlns:p14="http://schemas.microsoft.com/office/powerpoint/2010/main" val="2558185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37</a:t>
            </a:fld>
            <a:endParaRPr lang="it-IT" sz="1400">
              <a:solidFill>
                <a:schemeClr val="tx1"/>
              </a:solidFill>
            </a:endParaRPr>
          </a:p>
        </p:txBody>
      </p:sp>
      <p:sp>
        <p:nvSpPr>
          <p:cNvPr id="5" name="Rettangolo arrotondato 4"/>
          <p:cNvSpPr/>
          <p:nvPr/>
        </p:nvSpPr>
        <p:spPr>
          <a:xfrm>
            <a:off x="162196" y="2618136"/>
            <a:ext cx="2376264"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 autonomia </a:t>
            </a:r>
          </a:p>
          <a:p>
            <a:pPr algn="ctr"/>
            <a:r>
              <a:rPr lang="it-IT" sz="2400" b="1" dirty="0" smtClean="0">
                <a:solidFill>
                  <a:schemeClr val="tx1"/>
                </a:solidFill>
              </a:rPr>
              <a:t>Contrattuale </a:t>
            </a:r>
          </a:p>
          <a:p>
            <a:pPr algn="ctr"/>
            <a:r>
              <a:rPr lang="it-IT" dirty="0"/>
              <a:t/>
            </a:r>
            <a:br>
              <a:rPr lang="it-IT" dirty="0"/>
            </a:br>
            <a:endParaRPr lang="it-IT" dirty="0"/>
          </a:p>
        </p:txBody>
      </p:sp>
      <p:sp>
        <p:nvSpPr>
          <p:cNvPr id="8" name="Rettangolo arrotondato 7"/>
          <p:cNvSpPr/>
          <p:nvPr/>
        </p:nvSpPr>
        <p:spPr>
          <a:xfrm>
            <a:off x="2808294" y="853834"/>
            <a:ext cx="5869595" cy="151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200" dirty="0" smtClean="0">
                <a:solidFill>
                  <a:schemeClr val="tx1"/>
                </a:solidFill>
              </a:rPr>
              <a:t>criterio </a:t>
            </a:r>
            <a:r>
              <a:rPr lang="it-IT" sz="2200" dirty="0">
                <a:solidFill>
                  <a:schemeClr val="tx1"/>
                </a:solidFill>
              </a:rPr>
              <a:t>direttivo della lettera l</a:t>
            </a:r>
            <a:r>
              <a:rPr lang="it-IT" sz="2200" dirty="0" smtClean="0">
                <a:solidFill>
                  <a:schemeClr val="tx1"/>
                </a:solidFill>
              </a:rPr>
              <a:t>) delle Delega  </a:t>
            </a:r>
            <a:r>
              <a:rPr lang="it-IT" sz="2200" dirty="0">
                <a:solidFill>
                  <a:schemeClr val="tx1"/>
                </a:solidFill>
              </a:rPr>
              <a:t>“</a:t>
            </a:r>
            <a:r>
              <a:rPr lang="it-IT" sz="2200" i="1" dirty="0">
                <a:solidFill>
                  <a:schemeClr val="tx1"/>
                </a:solidFill>
              </a:rPr>
              <a:t>divieto di </a:t>
            </a:r>
            <a:r>
              <a:rPr lang="it-IT" sz="2200" b="1" i="1" dirty="0">
                <a:solidFill>
                  <a:schemeClr val="tx1"/>
                </a:solidFill>
              </a:rPr>
              <a:t>prestazione gratuita dell’attività professionale</a:t>
            </a:r>
            <a:r>
              <a:rPr lang="it-IT" sz="2200" i="1" dirty="0">
                <a:solidFill>
                  <a:schemeClr val="tx1"/>
                </a:solidFill>
              </a:rPr>
              <a:t>, salvo che </a:t>
            </a:r>
            <a:r>
              <a:rPr lang="it-IT" sz="2200" i="1" dirty="0" smtClean="0">
                <a:solidFill>
                  <a:schemeClr val="tx1"/>
                </a:solidFill>
              </a:rPr>
              <a:t>in casi </a:t>
            </a:r>
            <a:r>
              <a:rPr lang="it-IT" sz="2200" i="1" dirty="0">
                <a:solidFill>
                  <a:schemeClr val="tx1"/>
                </a:solidFill>
              </a:rPr>
              <a:t>eccezionali e previa motivazione</a:t>
            </a:r>
            <a:r>
              <a:rPr lang="it-IT" sz="2200" dirty="0" smtClean="0">
                <a:solidFill>
                  <a:schemeClr val="tx1"/>
                </a:solidFill>
              </a:rPr>
              <a:t>”.. </a:t>
            </a:r>
            <a:endParaRPr lang="it-IT" sz="2200" dirty="0">
              <a:solidFill>
                <a:schemeClr val="tx1"/>
              </a:solidFill>
            </a:endParaRPr>
          </a:p>
        </p:txBody>
      </p:sp>
      <p:sp>
        <p:nvSpPr>
          <p:cNvPr id="7" name="Rettangolo arrotondato 6"/>
          <p:cNvSpPr/>
          <p:nvPr/>
        </p:nvSpPr>
        <p:spPr>
          <a:xfrm>
            <a:off x="2906756" y="4042372"/>
            <a:ext cx="5869595" cy="11954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200" dirty="0" smtClean="0"/>
              <a:t>Vietate “</a:t>
            </a:r>
            <a:r>
              <a:rPr lang="it-IT" sz="2200" b="1" dirty="0" smtClean="0"/>
              <a:t>prestazioni </a:t>
            </a:r>
            <a:r>
              <a:rPr lang="it-IT" sz="2200" b="1" dirty="0"/>
              <a:t>d’opera </a:t>
            </a:r>
            <a:r>
              <a:rPr lang="it-IT" sz="2200" b="1" dirty="0" smtClean="0"/>
              <a:t>intellettuale</a:t>
            </a:r>
            <a:r>
              <a:rPr lang="it-IT" sz="2200" dirty="0" smtClean="0"/>
              <a:t>”, di </a:t>
            </a:r>
            <a:r>
              <a:rPr lang="it-IT" sz="2200" dirty="0"/>
              <a:t>cui agli articoli 2229 e seguenti del codice </a:t>
            </a:r>
            <a:r>
              <a:rPr lang="it-IT" sz="2200" dirty="0" smtClean="0"/>
              <a:t>civile, </a:t>
            </a:r>
            <a:r>
              <a:rPr lang="it-IT" sz="2200" b="1" dirty="0" smtClean="0"/>
              <a:t>gratuite</a:t>
            </a:r>
            <a:endParaRPr lang="it-IT" sz="2200" b="1" dirty="0"/>
          </a:p>
        </p:txBody>
      </p:sp>
      <p:sp>
        <p:nvSpPr>
          <p:cNvPr id="9" name="Rettangolo arrotondato 8"/>
          <p:cNvSpPr/>
          <p:nvPr/>
        </p:nvSpPr>
        <p:spPr>
          <a:xfrm>
            <a:off x="2780858" y="2568814"/>
            <a:ext cx="5995493" cy="12734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it-IT" sz="2200" dirty="0" smtClean="0"/>
              <a:t>Generale </a:t>
            </a:r>
            <a:r>
              <a:rPr lang="it-IT" sz="2200" dirty="0"/>
              <a:t>ammissibilità dei </a:t>
            </a:r>
            <a:r>
              <a:rPr lang="it-IT" sz="2200" b="1" dirty="0"/>
              <a:t>contratti gratuiti </a:t>
            </a:r>
            <a:r>
              <a:rPr lang="it-IT" sz="2200" dirty="0"/>
              <a:t>con la p.a. che non abbiano ad oggetto prestazioni intellettuali</a:t>
            </a:r>
            <a:endParaRPr lang="it-IT" sz="2200" b="1" dirty="0"/>
          </a:p>
        </p:txBody>
      </p:sp>
      <p:sp>
        <p:nvSpPr>
          <p:cNvPr id="10" name="Rettangolo arrotondato 9"/>
          <p:cNvSpPr/>
          <p:nvPr/>
        </p:nvSpPr>
        <p:spPr>
          <a:xfrm>
            <a:off x="3573301" y="5589240"/>
            <a:ext cx="4536504" cy="56232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200" b="1" dirty="0" smtClean="0"/>
              <a:t>Equo </a:t>
            </a:r>
            <a:r>
              <a:rPr lang="it-IT" sz="2200" b="1" dirty="0"/>
              <a:t>compenso </a:t>
            </a:r>
            <a:r>
              <a:rPr lang="it-IT" sz="2200" dirty="0"/>
              <a:t>ai sensi dell’art. 2233</a:t>
            </a:r>
          </a:p>
        </p:txBody>
      </p:sp>
      <p:sp>
        <p:nvSpPr>
          <p:cNvPr id="11" name="Rettangolo arrotondato 10"/>
          <p:cNvSpPr/>
          <p:nvPr/>
        </p:nvSpPr>
        <p:spPr>
          <a:xfrm>
            <a:off x="198672" y="4797152"/>
            <a:ext cx="2303312" cy="20058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just"/>
            <a:r>
              <a:rPr lang="it-IT" b="1" dirty="0" smtClean="0">
                <a:solidFill>
                  <a:schemeClr val="tx1"/>
                </a:solidFill>
              </a:rPr>
              <a:t> </a:t>
            </a:r>
            <a:r>
              <a:rPr lang="it-IT" dirty="0" smtClean="0">
                <a:solidFill>
                  <a:schemeClr val="tx1"/>
                </a:solidFill>
              </a:rPr>
              <a:t>es.</a:t>
            </a:r>
            <a:r>
              <a:rPr lang="it-IT" b="1" dirty="0" smtClean="0">
                <a:solidFill>
                  <a:schemeClr val="tx1"/>
                </a:solidFill>
              </a:rPr>
              <a:t> </a:t>
            </a:r>
            <a:r>
              <a:rPr lang="it-IT" dirty="0" smtClean="0">
                <a:solidFill>
                  <a:schemeClr val="tx1"/>
                </a:solidFill>
              </a:rPr>
              <a:t>incarichi </a:t>
            </a:r>
            <a:r>
              <a:rPr lang="it-IT" dirty="0">
                <a:solidFill>
                  <a:schemeClr val="tx1"/>
                </a:solidFill>
              </a:rPr>
              <a:t>di consulenza legale </a:t>
            </a:r>
            <a:r>
              <a:rPr lang="it-IT" dirty="0" smtClean="0">
                <a:solidFill>
                  <a:schemeClr val="tx1"/>
                </a:solidFill>
              </a:rPr>
              <a:t>base d’asta con </a:t>
            </a:r>
            <a:r>
              <a:rPr lang="it-IT" b="1" dirty="0" smtClean="0">
                <a:solidFill>
                  <a:schemeClr val="tx1"/>
                </a:solidFill>
              </a:rPr>
              <a:t>parametri forensi</a:t>
            </a:r>
            <a:r>
              <a:rPr lang="it-IT" dirty="0" smtClean="0">
                <a:solidFill>
                  <a:schemeClr val="tx1"/>
                </a:solidFill>
              </a:rPr>
              <a:t>. I ribassi </a:t>
            </a:r>
            <a:r>
              <a:rPr lang="it-IT" dirty="0">
                <a:solidFill>
                  <a:schemeClr val="tx1"/>
                </a:solidFill>
              </a:rPr>
              <a:t>offerti </a:t>
            </a:r>
            <a:r>
              <a:rPr lang="it-IT" dirty="0" smtClean="0">
                <a:solidFill>
                  <a:schemeClr val="tx1"/>
                </a:solidFill>
              </a:rPr>
              <a:t>non possono violinare </a:t>
            </a:r>
            <a:r>
              <a:rPr lang="it-IT" dirty="0">
                <a:solidFill>
                  <a:schemeClr val="tx1"/>
                </a:solidFill>
              </a:rPr>
              <a:t>l’</a:t>
            </a:r>
            <a:r>
              <a:rPr lang="it-IT" b="1" dirty="0">
                <a:solidFill>
                  <a:schemeClr val="tx1"/>
                </a:solidFill>
              </a:rPr>
              <a:t>equo compenso</a:t>
            </a:r>
          </a:p>
          <a:p>
            <a:endParaRPr lang="it-IT" sz="2400" dirty="0"/>
          </a:p>
        </p:txBody>
      </p:sp>
      <p:sp>
        <p:nvSpPr>
          <p:cNvPr id="3" name="Freccia a destra 2"/>
          <p:cNvSpPr/>
          <p:nvPr/>
        </p:nvSpPr>
        <p:spPr>
          <a:xfrm flipH="1">
            <a:off x="2663616" y="5844109"/>
            <a:ext cx="5770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4267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38</a:t>
            </a:fld>
            <a:endParaRPr lang="it-IT" sz="1400">
              <a:solidFill>
                <a:schemeClr val="tx1"/>
              </a:solidFill>
            </a:endParaRPr>
          </a:p>
        </p:txBody>
      </p:sp>
      <p:sp>
        <p:nvSpPr>
          <p:cNvPr id="5" name="Rettangolo arrotondato 4"/>
          <p:cNvSpPr/>
          <p:nvPr/>
        </p:nvSpPr>
        <p:spPr>
          <a:xfrm>
            <a:off x="251520" y="2844983"/>
            <a:ext cx="2376264"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 autonomia </a:t>
            </a:r>
          </a:p>
          <a:p>
            <a:pPr algn="ctr"/>
            <a:r>
              <a:rPr lang="it-IT" sz="2400" b="1" dirty="0" smtClean="0">
                <a:solidFill>
                  <a:schemeClr val="tx1"/>
                </a:solidFill>
              </a:rPr>
              <a:t>Contrattuale </a:t>
            </a:r>
          </a:p>
          <a:p>
            <a:pPr algn="ctr"/>
            <a:r>
              <a:rPr lang="it-IT" dirty="0"/>
              <a:t/>
            </a:r>
            <a:br>
              <a:rPr lang="it-IT" dirty="0"/>
            </a:br>
            <a:endParaRPr lang="it-IT" dirty="0"/>
          </a:p>
        </p:txBody>
      </p:sp>
      <p:sp>
        <p:nvSpPr>
          <p:cNvPr id="8" name="Rettangolo arrotondato 7"/>
          <p:cNvSpPr/>
          <p:nvPr/>
        </p:nvSpPr>
        <p:spPr>
          <a:xfrm>
            <a:off x="3059832" y="692696"/>
            <a:ext cx="5869595" cy="3588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smtClean="0">
                <a:solidFill>
                  <a:schemeClr val="tx1"/>
                </a:solidFill>
              </a:rPr>
              <a:t>Possibili i </a:t>
            </a:r>
            <a:r>
              <a:rPr lang="it-IT" sz="2800" b="1" dirty="0" smtClean="0">
                <a:solidFill>
                  <a:schemeClr val="tx1"/>
                </a:solidFill>
              </a:rPr>
              <a:t>contratti</a:t>
            </a:r>
            <a:r>
              <a:rPr lang="it-IT" sz="2400" dirty="0" smtClean="0">
                <a:solidFill>
                  <a:schemeClr val="tx1"/>
                </a:solidFill>
              </a:rPr>
              <a:t> </a:t>
            </a:r>
            <a:r>
              <a:rPr lang="it-IT" sz="2400" dirty="0">
                <a:solidFill>
                  <a:schemeClr val="tx1"/>
                </a:solidFill>
              </a:rPr>
              <a:t>animati da </a:t>
            </a:r>
            <a:r>
              <a:rPr lang="it-IT" sz="2800" b="1" dirty="0">
                <a:solidFill>
                  <a:schemeClr val="tx1"/>
                </a:solidFill>
              </a:rPr>
              <a:t>spirito di liberalità</a:t>
            </a:r>
            <a:r>
              <a:rPr lang="it-IT" sz="2400" b="1" dirty="0">
                <a:solidFill>
                  <a:schemeClr val="tx1"/>
                </a:solidFill>
              </a:rPr>
              <a:t> </a:t>
            </a:r>
            <a:r>
              <a:rPr lang="it-IT" sz="2400" dirty="0">
                <a:solidFill>
                  <a:schemeClr val="tx1"/>
                </a:solidFill>
              </a:rPr>
              <a:t>e privi di interesse economico, anche indiretto, da parte del </a:t>
            </a:r>
            <a:r>
              <a:rPr lang="it-IT" sz="2400" dirty="0" smtClean="0">
                <a:solidFill>
                  <a:schemeClr val="tx1"/>
                </a:solidFill>
              </a:rPr>
              <a:t>donante</a:t>
            </a:r>
            <a:r>
              <a:rPr lang="it-IT" sz="2400" dirty="0">
                <a:solidFill>
                  <a:schemeClr val="tx1"/>
                </a:solidFill>
              </a:rPr>
              <a:t> </a:t>
            </a:r>
            <a:r>
              <a:rPr lang="it-IT" sz="2400" dirty="0" smtClean="0">
                <a:solidFill>
                  <a:schemeClr val="tx1"/>
                </a:solidFill>
              </a:rPr>
              <a:t>(ad </a:t>
            </a:r>
            <a:r>
              <a:rPr lang="it-IT" sz="2400" dirty="0">
                <a:solidFill>
                  <a:schemeClr val="tx1"/>
                </a:solidFill>
              </a:rPr>
              <a:t>es. la donazione di un bene di valore artistico da parte di una persona fisica o giuridica). L’assenza di qualunque interesse economico determina una netta demarcazione rispetto ai contratti a titolo gratuito (es. sponsorizzazioni</a:t>
            </a:r>
            <a:r>
              <a:rPr lang="it-IT" sz="2400" dirty="0" smtClean="0">
                <a:solidFill>
                  <a:schemeClr val="tx1"/>
                </a:solidFill>
              </a:rPr>
              <a:t>)</a:t>
            </a:r>
            <a:endParaRPr lang="it-IT" sz="2400" dirty="0">
              <a:solidFill>
                <a:schemeClr val="tx1"/>
              </a:solidFill>
            </a:endParaRPr>
          </a:p>
        </p:txBody>
      </p:sp>
      <p:sp>
        <p:nvSpPr>
          <p:cNvPr id="11" name="Rettangolo arrotondato 10"/>
          <p:cNvSpPr/>
          <p:nvPr/>
        </p:nvSpPr>
        <p:spPr>
          <a:xfrm>
            <a:off x="1115616" y="5283635"/>
            <a:ext cx="7056784" cy="9926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t-IT" sz="2400" dirty="0" smtClean="0"/>
          </a:p>
          <a:p>
            <a:pPr algn="ctr"/>
            <a:r>
              <a:rPr lang="it-IT" sz="2400" dirty="0" smtClean="0"/>
              <a:t>La prestazione </a:t>
            </a:r>
            <a:r>
              <a:rPr lang="it-IT" sz="2400" dirty="0" smtClean="0"/>
              <a:t>sia </a:t>
            </a:r>
            <a:r>
              <a:rPr lang="it-IT" sz="2400" b="1" dirty="0" smtClean="0"/>
              <a:t>conforme</a:t>
            </a:r>
            <a:r>
              <a:rPr lang="it-IT" sz="2400" dirty="0" smtClean="0"/>
              <a:t> </a:t>
            </a:r>
            <a:r>
              <a:rPr lang="it-IT" sz="2400" dirty="0"/>
              <a:t>all’</a:t>
            </a:r>
            <a:r>
              <a:rPr lang="it-IT" sz="2400" b="1" dirty="0"/>
              <a:t>interesse pubblico </a:t>
            </a:r>
            <a:r>
              <a:rPr lang="it-IT" sz="2400" dirty="0"/>
              <a:t>perseguito o, comunque, all’</a:t>
            </a:r>
            <a:r>
              <a:rPr lang="it-IT" sz="2400" b="1" dirty="0"/>
              <a:t>interesse della collettività</a:t>
            </a:r>
          </a:p>
          <a:p>
            <a:pPr algn="ctr"/>
            <a:endParaRPr lang="it-IT" dirty="0"/>
          </a:p>
        </p:txBody>
      </p:sp>
      <p:sp>
        <p:nvSpPr>
          <p:cNvPr id="3" name="Freccia in giù 2"/>
          <p:cNvSpPr/>
          <p:nvPr/>
        </p:nvSpPr>
        <p:spPr>
          <a:xfrm>
            <a:off x="4499992" y="4423515"/>
            <a:ext cx="484632" cy="698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508104" y="4499477"/>
            <a:ext cx="2664296" cy="46890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t> </a:t>
            </a:r>
            <a:r>
              <a:rPr lang="it-IT" sz="2400" dirty="0" smtClean="0">
                <a:solidFill>
                  <a:schemeClr val="tx1"/>
                </a:solidFill>
              </a:rPr>
              <a:t>a </a:t>
            </a:r>
            <a:r>
              <a:rPr lang="it-IT" sz="2400" b="1" dirty="0" smtClean="0">
                <a:solidFill>
                  <a:schemeClr val="tx1"/>
                </a:solidFill>
              </a:rPr>
              <a:t>CONDIZIONE</a:t>
            </a:r>
            <a:r>
              <a:rPr lang="it-IT" sz="2400" dirty="0" smtClean="0">
                <a:solidFill>
                  <a:schemeClr val="tx1"/>
                </a:solidFill>
              </a:rPr>
              <a:t> che</a:t>
            </a:r>
            <a:endParaRPr lang="it-IT" sz="2400" dirty="0">
              <a:solidFill>
                <a:schemeClr val="tx1"/>
              </a:solidFill>
            </a:endParaRPr>
          </a:p>
        </p:txBody>
      </p:sp>
    </p:spTree>
    <p:extLst>
      <p:ext uri="{BB962C8B-B14F-4D97-AF65-F5344CB8AC3E}">
        <p14:creationId xmlns:p14="http://schemas.microsoft.com/office/powerpoint/2010/main" val="270314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39</a:t>
            </a:fld>
            <a:endParaRPr lang="it-IT" sz="1400">
              <a:solidFill>
                <a:schemeClr val="tx1"/>
              </a:solidFill>
            </a:endParaRPr>
          </a:p>
        </p:txBody>
      </p:sp>
      <p:sp>
        <p:nvSpPr>
          <p:cNvPr id="10" name="CasellaDiTesto 9"/>
          <p:cNvSpPr txBox="1"/>
          <p:nvPr/>
        </p:nvSpPr>
        <p:spPr>
          <a:xfrm>
            <a:off x="810652" y="962468"/>
            <a:ext cx="6962098" cy="461665"/>
          </a:xfrm>
          <a:prstGeom prst="rect">
            <a:avLst/>
          </a:prstGeom>
          <a:noFill/>
        </p:spPr>
        <p:txBody>
          <a:bodyPr wrap="none" rtlCol="0">
            <a:spAutoFit/>
          </a:bodyPr>
          <a:lstStyle/>
          <a:p>
            <a:pPr algn="ctr"/>
            <a:r>
              <a:rPr lang="it-IT" sz="2400" dirty="0"/>
              <a:t>Principio di </a:t>
            </a:r>
            <a:r>
              <a:rPr lang="it-IT" sz="2400" b="1" dirty="0"/>
              <a:t>conservazione</a:t>
            </a:r>
            <a:r>
              <a:rPr lang="it-IT" sz="2400" dirty="0"/>
              <a:t> dell’</a:t>
            </a:r>
            <a:r>
              <a:rPr lang="it-IT" sz="2400" b="1" dirty="0"/>
              <a:t>equilibrio contrattuale</a:t>
            </a:r>
            <a:r>
              <a:rPr lang="it-IT" sz="2400" dirty="0" smtClean="0"/>
              <a:t>.</a:t>
            </a:r>
            <a:endParaRPr lang="it-IT" sz="2400" b="1" dirty="0"/>
          </a:p>
        </p:txBody>
      </p:sp>
      <p:sp>
        <p:nvSpPr>
          <p:cNvPr id="13" name="CasellaDiTesto 12"/>
          <p:cNvSpPr txBox="1"/>
          <p:nvPr/>
        </p:nvSpPr>
        <p:spPr>
          <a:xfrm>
            <a:off x="251520" y="1424133"/>
            <a:ext cx="8705600" cy="5262979"/>
          </a:xfrm>
          <a:prstGeom prst="rect">
            <a:avLst/>
          </a:prstGeom>
          <a:noFill/>
        </p:spPr>
        <p:txBody>
          <a:bodyPr wrap="square" rtlCol="0">
            <a:spAutoFit/>
          </a:bodyPr>
          <a:lstStyle/>
          <a:p>
            <a:pPr algn="just"/>
            <a:r>
              <a:rPr lang="it-IT" sz="2400" dirty="0" smtClean="0"/>
              <a:t>1</a:t>
            </a:r>
            <a:r>
              <a:rPr lang="it-IT" sz="2400" dirty="0"/>
              <a:t>. Se sopravvengono circostanze straordinarie e imprevedibili, estranee alla normale alea, all’ordinaria fluttuazione economica e al rischio di mercato e tali da alterare in maniera rilevante l’equilibrio originario del contratto, la parte svantaggiata, che non abbia volontariamente assunto il relativo rischio, ha diritto alla rinegoziazione secondo buona fede delle condizioni contrattuali. Gli oneri per la rinegoziazione sono riconosciuti all’esecutore a valere sulle somme a disposizione indicate nel quadro economico dell’intervento, alle voci imprevisti e accantonamenti e, se necessario, anche utilizzando le economie da ribasso d’asta. 2. Nell’ambito delle risorse individuate al comma 1, la rinegoziazione si limita al ripristino dell’originario equilibrio del contratto oggetto dell’affidamento, quale risultante dal bando e dal provvedimento di aggiudicazione, senza alterarne la sostanza economica. </a:t>
            </a:r>
          </a:p>
        </p:txBody>
      </p:sp>
    </p:spTree>
    <p:extLst>
      <p:ext uri="{BB962C8B-B14F-4D97-AF65-F5344CB8AC3E}">
        <p14:creationId xmlns:p14="http://schemas.microsoft.com/office/powerpoint/2010/main" val="4265663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ACD30F4-857F-43CF-BEEB-A04C342E9790}" type="slidenum">
              <a:rPr lang="it-IT" smtClean="0"/>
              <a:pPr/>
              <a:t>4</a:t>
            </a:fld>
            <a:endParaRPr lang="it-IT" dirty="0"/>
          </a:p>
        </p:txBody>
      </p:sp>
      <p:pic>
        <p:nvPicPr>
          <p:cNvPr id="6" name="Immagine 5"/>
          <p:cNvPicPr>
            <a:picLocks noChangeAspect="1"/>
          </p:cNvPicPr>
          <p:nvPr/>
        </p:nvPicPr>
        <p:blipFill>
          <a:blip r:embed="rId2"/>
          <a:stretch>
            <a:fillRect/>
          </a:stretch>
        </p:blipFill>
        <p:spPr>
          <a:xfrm>
            <a:off x="683567" y="1844824"/>
            <a:ext cx="7931583" cy="1639966"/>
          </a:xfrm>
          <a:prstGeom prst="rect">
            <a:avLst/>
          </a:prstGeom>
        </p:spPr>
      </p:pic>
      <p:sp>
        <p:nvSpPr>
          <p:cNvPr id="10" name="Rettangolo arrotondato 9"/>
          <p:cNvSpPr/>
          <p:nvPr/>
        </p:nvSpPr>
        <p:spPr>
          <a:xfrm>
            <a:off x="1264983" y="4221088"/>
            <a:ext cx="6768752" cy="13320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b="1" dirty="0"/>
              <a:t>“verificabilità” evoca il concetto di </a:t>
            </a:r>
            <a:r>
              <a:rPr lang="it-IT" sz="2400" b="1" dirty="0" err="1"/>
              <a:t>accountability</a:t>
            </a:r>
            <a:r>
              <a:rPr lang="it-IT" sz="2400" b="1" dirty="0"/>
              <a:t>, inteso come responsabilità per i risultati conseguiti. </a:t>
            </a:r>
            <a:r>
              <a:rPr lang="it-IT" sz="2400" dirty="0"/>
              <a:t> </a:t>
            </a:r>
            <a:endParaRPr lang="it-IT" dirty="0"/>
          </a:p>
        </p:txBody>
      </p:sp>
    </p:spTree>
    <p:extLst>
      <p:ext uri="{BB962C8B-B14F-4D97-AF65-F5344CB8AC3E}">
        <p14:creationId xmlns:p14="http://schemas.microsoft.com/office/powerpoint/2010/main" val="2729142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40</a:t>
            </a:fld>
            <a:endParaRPr lang="it-IT" sz="1400">
              <a:solidFill>
                <a:schemeClr val="tx1"/>
              </a:solidFill>
            </a:endParaRPr>
          </a:p>
        </p:txBody>
      </p:sp>
      <p:sp>
        <p:nvSpPr>
          <p:cNvPr id="10" name="CasellaDiTesto 9"/>
          <p:cNvSpPr txBox="1"/>
          <p:nvPr/>
        </p:nvSpPr>
        <p:spPr>
          <a:xfrm>
            <a:off x="810652" y="962468"/>
            <a:ext cx="6962098" cy="461665"/>
          </a:xfrm>
          <a:prstGeom prst="rect">
            <a:avLst/>
          </a:prstGeom>
          <a:noFill/>
        </p:spPr>
        <p:txBody>
          <a:bodyPr wrap="none" rtlCol="0">
            <a:spAutoFit/>
          </a:bodyPr>
          <a:lstStyle/>
          <a:p>
            <a:pPr algn="ctr"/>
            <a:r>
              <a:rPr lang="it-IT" sz="2400" dirty="0"/>
              <a:t>Principio di </a:t>
            </a:r>
            <a:r>
              <a:rPr lang="it-IT" sz="2400" b="1" dirty="0"/>
              <a:t>conservazione</a:t>
            </a:r>
            <a:r>
              <a:rPr lang="it-IT" sz="2400" dirty="0"/>
              <a:t> dell’</a:t>
            </a:r>
            <a:r>
              <a:rPr lang="it-IT" sz="2400" b="1" dirty="0"/>
              <a:t>equilibrio contrattuale</a:t>
            </a:r>
            <a:r>
              <a:rPr lang="it-IT" sz="2400" dirty="0" smtClean="0"/>
              <a:t>.</a:t>
            </a:r>
            <a:endParaRPr lang="it-IT" sz="2400" b="1" dirty="0"/>
          </a:p>
        </p:txBody>
      </p:sp>
      <p:sp>
        <p:nvSpPr>
          <p:cNvPr id="13" name="CasellaDiTesto 12"/>
          <p:cNvSpPr txBox="1"/>
          <p:nvPr/>
        </p:nvSpPr>
        <p:spPr>
          <a:xfrm>
            <a:off x="323528" y="1821658"/>
            <a:ext cx="8065625" cy="4893647"/>
          </a:xfrm>
          <a:prstGeom prst="rect">
            <a:avLst/>
          </a:prstGeom>
          <a:noFill/>
        </p:spPr>
        <p:txBody>
          <a:bodyPr wrap="square" rtlCol="0">
            <a:spAutoFit/>
          </a:bodyPr>
          <a:lstStyle/>
          <a:p>
            <a:pPr algn="just"/>
            <a:r>
              <a:rPr lang="it-IT" sz="2400" dirty="0" smtClean="0"/>
              <a:t>3</a:t>
            </a:r>
            <a:r>
              <a:rPr lang="it-IT" sz="2400" dirty="0"/>
              <a:t>. Se le circostanze sopravvenute di cui al comma 1 rendono la prestazione, in parte o temporaneamente, inutile o inutilizzabile per uno dei contraenti, questi ha diritto a una riduzione proporzionale del corrispettivo, secondo le regole dell’impossibilità parziale. 4. Le stazioni appaltanti e gli enti concedenti favoriscono l’inserimento nel contratto di clausole di rinegoziazione, dandone pubblicità nel bando o nell’avviso di indizione della gara, specie quando il contratto risulta particolarmente esposto per la sua durata, per il contesto economico di riferimento o per altre circostanze al rischio delle interferenze da sopravvenienze. 5. In applicazione del </a:t>
            </a:r>
            <a:r>
              <a:rPr lang="it-IT" sz="2400" dirty="0" smtClean="0"/>
              <a:t>principio </a:t>
            </a:r>
            <a:r>
              <a:rPr lang="it-IT" sz="2400" dirty="0"/>
              <a:t>di conservazione dell’equilibrio contrattuale si applicano le disposizioni di cui agli articoli 60 e </a:t>
            </a:r>
            <a:r>
              <a:rPr lang="it-IT" sz="2400" dirty="0" smtClean="0"/>
              <a:t>120.</a:t>
            </a:r>
            <a:endParaRPr lang="it-IT" sz="2400" dirty="0"/>
          </a:p>
        </p:txBody>
      </p:sp>
    </p:spTree>
    <p:extLst>
      <p:ext uri="{BB962C8B-B14F-4D97-AF65-F5344CB8AC3E}">
        <p14:creationId xmlns:p14="http://schemas.microsoft.com/office/powerpoint/2010/main" val="2151284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41</a:t>
            </a:fld>
            <a:endParaRPr lang="it-IT" sz="1400">
              <a:solidFill>
                <a:schemeClr val="tx1"/>
              </a:solidFill>
            </a:endParaRPr>
          </a:p>
        </p:txBody>
      </p:sp>
      <p:sp>
        <p:nvSpPr>
          <p:cNvPr id="5" name="Rettangolo arrotondato 4"/>
          <p:cNvSpPr/>
          <p:nvPr/>
        </p:nvSpPr>
        <p:spPr>
          <a:xfrm>
            <a:off x="107504" y="1274381"/>
            <a:ext cx="2376264"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 conservazione </a:t>
            </a:r>
          </a:p>
          <a:p>
            <a:pPr algn="ctr"/>
            <a:r>
              <a:rPr lang="it-IT" sz="2400" b="1" dirty="0" smtClean="0">
                <a:solidFill>
                  <a:schemeClr val="tx1"/>
                </a:solidFill>
              </a:rPr>
              <a:t>Equilibrio </a:t>
            </a:r>
          </a:p>
          <a:p>
            <a:pPr algn="ctr"/>
            <a:r>
              <a:rPr lang="it-IT" sz="2400" b="1" dirty="0" smtClean="0">
                <a:solidFill>
                  <a:schemeClr val="tx1"/>
                </a:solidFill>
              </a:rPr>
              <a:t>Contrattuale  </a:t>
            </a:r>
          </a:p>
          <a:p>
            <a:pPr algn="ctr"/>
            <a:r>
              <a:rPr lang="it-IT" dirty="0"/>
              <a:t/>
            </a:r>
            <a:br>
              <a:rPr lang="it-IT" dirty="0"/>
            </a:br>
            <a:endParaRPr lang="it-IT" dirty="0"/>
          </a:p>
        </p:txBody>
      </p:sp>
      <p:sp>
        <p:nvSpPr>
          <p:cNvPr id="8" name="Rettangolo arrotondato 7"/>
          <p:cNvSpPr/>
          <p:nvPr/>
        </p:nvSpPr>
        <p:spPr>
          <a:xfrm>
            <a:off x="2915816" y="1185278"/>
            <a:ext cx="5869595"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b="1" dirty="0" smtClean="0"/>
              <a:t>DIRITTO</a:t>
            </a:r>
            <a:r>
              <a:rPr lang="it-IT" sz="2400" dirty="0" smtClean="0"/>
              <a:t> della </a:t>
            </a:r>
            <a:r>
              <a:rPr lang="it-IT" sz="2400" dirty="0"/>
              <a:t>parte </a:t>
            </a:r>
            <a:r>
              <a:rPr lang="it-IT" sz="2400" dirty="0" smtClean="0"/>
              <a:t>svantaggiata alla rinegoziazione secondo buona fede.</a:t>
            </a:r>
            <a:endParaRPr lang="it-IT" sz="2400" dirty="0"/>
          </a:p>
        </p:txBody>
      </p:sp>
      <p:sp>
        <p:nvSpPr>
          <p:cNvPr id="11" name="Rettangolo arrotondato 10"/>
          <p:cNvSpPr/>
          <p:nvPr/>
        </p:nvSpPr>
        <p:spPr>
          <a:xfrm>
            <a:off x="395536" y="3495922"/>
            <a:ext cx="8280920" cy="330709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457200" indent="-457200" algn="just">
              <a:buAutoNum type="arabicPeriod"/>
            </a:pPr>
            <a:r>
              <a:rPr lang="it-IT" sz="2400" dirty="0" smtClean="0"/>
              <a:t>Si tratti </a:t>
            </a:r>
            <a:r>
              <a:rPr lang="it-IT" sz="2400" dirty="0"/>
              <a:t>di </a:t>
            </a:r>
            <a:r>
              <a:rPr lang="it-IT" sz="2400" b="1" dirty="0"/>
              <a:t>eventi straordinari e imprevedibili</a:t>
            </a:r>
            <a:r>
              <a:rPr lang="it-IT" sz="2400" dirty="0" smtClean="0"/>
              <a:t>;</a:t>
            </a:r>
          </a:p>
          <a:p>
            <a:pPr marL="457200" indent="-457200" algn="just">
              <a:buAutoNum type="arabicPeriod"/>
            </a:pPr>
            <a:r>
              <a:rPr lang="it-IT" sz="2400" dirty="0" smtClean="0"/>
              <a:t> </a:t>
            </a:r>
            <a:r>
              <a:rPr lang="it-IT" sz="2400" b="1" dirty="0"/>
              <a:t>rischi </a:t>
            </a:r>
            <a:r>
              <a:rPr lang="it-IT" sz="2400" dirty="0"/>
              <a:t>concretizzati da tali eventi </a:t>
            </a:r>
            <a:r>
              <a:rPr lang="it-IT" sz="2400" b="1" dirty="0"/>
              <a:t>non</a:t>
            </a:r>
            <a:r>
              <a:rPr lang="it-IT" sz="2400" dirty="0"/>
              <a:t> devono essere stati </a:t>
            </a:r>
            <a:r>
              <a:rPr lang="it-IT" sz="2400" b="1" dirty="0"/>
              <a:t>volontariamente assunti </a:t>
            </a:r>
            <a:r>
              <a:rPr lang="it-IT" sz="2400" dirty="0"/>
              <a:t>dalla parte pregiudicata dagli </a:t>
            </a:r>
            <a:r>
              <a:rPr lang="it-IT" sz="2400" dirty="0" smtClean="0"/>
              <a:t>stessi;</a:t>
            </a:r>
          </a:p>
          <a:p>
            <a:pPr marL="457200" indent="-457200" algn="just">
              <a:buAutoNum type="arabicPeriod"/>
            </a:pPr>
            <a:r>
              <a:rPr lang="it-IT" sz="2400" dirty="0" smtClean="0"/>
              <a:t>tali </a:t>
            </a:r>
            <a:r>
              <a:rPr lang="it-IT" sz="2400" dirty="0"/>
              <a:t>eventi devono determinare una </a:t>
            </a:r>
            <a:r>
              <a:rPr lang="it-IT" sz="2400" b="1" dirty="0"/>
              <a:t>alterazione rilevante </a:t>
            </a:r>
            <a:r>
              <a:rPr lang="it-IT" sz="2400" dirty="0"/>
              <a:t>dell’originario equilibrio del contratto e </a:t>
            </a:r>
            <a:r>
              <a:rPr lang="it-IT" sz="2400" b="1" dirty="0"/>
              <a:t>non</a:t>
            </a:r>
            <a:r>
              <a:rPr lang="it-IT" sz="2400" dirty="0"/>
              <a:t> devono essere riconducibili alla </a:t>
            </a:r>
            <a:r>
              <a:rPr lang="it-IT" sz="2400" b="1" dirty="0"/>
              <a:t>normale alea</a:t>
            </a:r>
            <a:r>
              <a:rPr lang="it-IT" sz="2400" dirty="0"/>
              <a:t>, alla </a:t>
            </a:r>
            <a:r>
              <a:rPr lang="it-IT" sz="2400" b="1" dirty="0"/>
              <a:t>ordinaria fluttuazione </a:t>
            </a:r>
            <a:r>
              <a:rPr lang="it-IT" sz="2400" dirty="0"/>
              <a:t>economica e al </a:t>
            </a:r>
            <a:r>
              <a:rPr lang="it-IT" sz="2400" b="1" dirty="0"/>
              <a:t>rischio di mercato</a:t>
            </a:r>
            <a:r>
              <a:rPr lang="it-IT" sz="2400" dirty="0"/>
              <a:t>.</a:t>
            </a:r>
            <a:endParaRPr lang="it-IT" dirty="0"/>
          </a:p>
        </p:txBody>
      </p:sp>
      <p:sp>
        <p:nvSpPr>
          <p:cNvPr id="3" name="Freccia in giù 2"/>
          <p:cNvSpPr/>
          <p:nvPr/>
        </p:nvSpPr>
        <p:spPr>
          <a:xfrm>
            <a:off x="4644008" y="2636912"/>
            <a:ext cx="484632" cy="698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508104" y="2638280"/>
            <a:ext cx="2664296" cy="46890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t> </a:t>
            </a:r>
            <a:r>
              <a:rPr lang="it-IT" sz="2400" dirty="0" smtClean="0">
                <a:solidFill>
                  <a:schemeClr val="tx1"/>
                </a:solidFill>
              </a:rPr>
              <a:t>a </a:t>
            </a:r>
            <a:r>
              <a:rPr lang="it-IT" sz="2400" b="1" dirty="0" smtClean="0">
                <a:solidFill>
                  <a:schemeClr val="tx1"/>
                </a:solidFill>
              </a:rPr>
              <a:t>CONDIZIONE</a:t>
            </a:r>
            <a:r>
              <a:rPr lang="it-IT" sz="2400" dirty="0" smtClean="0">
                <a:solidFill>
                  <a:schemeClr val="tx1"/>
                </a:solidFill>
              </a:rPr>
              <a:t> che</a:t>
            </a:r>
            <a:endParaRPr lang="it-IT" sz="2400" dirty="0">
              <a:solidFill>
                <a:schemeClr val="tx1"/>
              </a:solidFill>
            </a:endParaRPr>
          </a:p>
        </p:txBody>
      </p:sp>
    </p:spTree>
    <p:extLst>
      <p:ext uri="{BB962C8B-B14F-4D97-AF65-F5344CB8AC3E}">
        <p14:creationId xmlns:p14="http://schemas.microsoft.com/office/powerpoint/2010/main" val="3211576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42</a:t>
            </a:fld>
            <a:endParaRPr lang="it-IT" sz="1400">
              <a:solidFill>
                <a:schemeClr val="tx1"/>
              </a:solidFill>
            </a:endParaRPr>
          </a:p>
        </p:txBody>
      </p:sp>
      <p:sp>
        <p:nvSpPr>
          <p:cNvPr id="5" name="Rettangolo arrotondato 4"/>
          <p:cNvSpPr/>
          <p:nvPr/>
        </p:nvSpPr>
        <p:spPr>
          <a:xfrm>
            <a:off x="107504" y="1274381"/>
            <a:ext cx="2376264" cy="122413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 art. 60 nuovo Codice </a:t>
            </a:r>
          </a:p>
          <a:p>
            <a:pPr algn="ctr"/>
            <a:r>
              <a:rPr lang="it-IT" dirty="0"/>
              <a:t/>
            </a:r>
            <a:br>
              <a:rPr lang="it-IT" dirty="0"/>
            </a:br>
            <a:endParaRPr lang="it-IT" dirty="0"/>
          </a:p>
        </p:txBody>
      </p:sp>
      <p:sp>
        <p:nvSpPr>
          <p:cNvPr id="8" name="Rettangolo arrotondato 7"/>
          <p:cNvSpPr/>
          <p:nvPr/>
        </p:nvSpPr>
        <p:spPr>
          <a:xfrm>
            <a:off x="3671900" y="1149973"/>
            <a:ext cx="31683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b="1" dirty="0" smtClean="0"/>
              <a:t>Revisione prezzi </a:t>
            </a:r>
            <a:endParaRPr lang="it-IT" sz="2800" dirty="0"/>
          </a:p>
        </p:txBody>
      </p:sp>
      <p:sp>
        <p:nvSpPr>
          <p:cNvPr id="11" name="Rettangolo arrotondato 10"/>
          <p:cNvSpPr/>
          <p:nvPr/>
        </p:nvSpPr>
        <p:spPr>
          <a:xfrm>
            <a:off x="395536" y="3861048"/>
            <a:ext cx="7560840" cy="244827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t-IT" sz="2400" dirty="0" smtClean="0"/>
              <a:t>INSERIMENTO nei </a:t>
            </a:r>
            <a:r>
              <a:rPr lang="it-IT" sz="2400" dirty="0"/>
              <a:t>documenti di gara iniziali delle procedure di affidamento </a:t>
            </a:r>
            <a:r>
              <a:rPr lang="it-IT" sz="2400" dirty="0" smtClean="0"/>
              <a:t>delle </a:t>
            </a:r>
            <a:r>
              <a:rPr lang="it-IT" sz="2400" dirty="0"/>
              <a:t>clausole di revisione prezzi.</a:t>
            </a:r>
            <a:endParaRPr lang="it-IT" dirty="0"/>
          </a:p>
        </p:txBody>
      </p:sp>
      <p:sp>
        <p:nvSpPr>
          <p:cNvPr id="3" name="Freccia in giù 2"/>
          <p:cNvSpPr/>
          <p:nvPr/>
        </p:nvSpPr>
        <p:spPr>
          <a:xfrm>
            <a:off x="4293680" y="2841133"/>
            <a:ext cx="484632" cy="6985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436096" y="2859963"/>
            <a:ext cx="2664296" cy="46890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smtClean="0"/>
              <a:t> </a:t>
            </a:r>
            <a:r>
              <a:rPr lang="it-IT" sz="2400" b="1" dirty="0" smtClean="0">
                <a:solidFill>
                  <a:schemeClr val="tx1"/>
                </a:solidFill>
              </a:rPr>
              <a:t>Obbligatorio</a:t>
            </a:r>
            <a:r>
              <a:rPr lang="it-IT" sz="2400" dirty="0" smtClean="0">
                <a:solidFill>
                  <a:schemeClr val="tx1"/>
                </a:solidFill>
              </a:rPr>
              <a:t>  </a:t>
            </a:r>
            <a:endParaRPr lang="it-IT" sz="2400" dirty="0">
              <a:solidFill>
                <a:schemeClr val="tx1"/>
              </a:solidFill>
            </a:endParaRPr>
          </a:p>
        </p:txBody>
      </p:sp>
    </p:spTree>
    <p:extLst>
      <p:ext uri="{BB962C8B-B14F-4D97-AF65-F5344CB8AC3E}">
        <p14:creationId xmlns:p14="http://schemas.microsoft.com/office/powerpoint/2010/main" val="1166169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43</a:t>
            </a:fld>
            <a:endParaRPr lang="it-IT" sz="1400">
              <a:solidFill>
                <a:schemeClr val="tx1"/>
              </a:solidFill>
            </a:endParaRPr>
          </a:p>
        </p:txBody>
      </p:sp>
      <p:sp>
        <p:nvSpPr>
          <p:cNvPr id="5" name="Rettangolo arrotondato 4"/>
          <p:cNvSpPr/>
          <p:nvPr/>
        </p:nvSpPr>
        <p:spPr>
          <a:xfrm>
            <a:off x="3023688" y="2540267"/>
            <a:ext cx="5751404" cy="172819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2400" dirty="0" smtClean="0"/>
          </a:p>
          <a:p>
            <a:pPr algn="ctr"/>
            <a:r>
              <a:rPr lang="it-IT" sz="2400" b="1" dirty="0" smtClean="0">
                <a:solidFill>
                  <a:schemeClr val="tx1"/>
                </a:solidFill>
              </a:rPr>
              <a:t> SOLO per </a:t>
            </a:r>
            <a:r>
              <a:rPr lang="it-IT" sz="2400" dirty="0" smtClean="0">
                <a:solidFill>
                  <a:schemeClr val="tx1"/>
                </a:solidFill>
              </a:rPr>
              <a:t>variazione </a:t>
            </a:r>
            <a:r>
              <a:rPr lang="it-IT" sz="2400" dirty="0">
                <a:solidFill>
                  <a:schemeClr val="tx1"/>
                </a:solidFill>
              </a:rPr>
              <a:t>del costo </a:t>
            </a:r>
            <a:r>
              <a:rPr lang="it-IT" sz="2400" dirty="0" smtClean="0">
                <a:solidFill>
                  <a:schemeClr val="tx1"/>
                </a:solidFill>
              </a:rPr>
              <a:t>in </a:t>
            </a:r>
            <a:r>
              <a:rPr lang="it-IT" sz="2400" dirty="0">
                <a:solidFill>
                  <a:schemeClr val="tx1"/>
                </a:solidFill>
              </a:rPr>
              <a:t>aumento o in diminuzione, superiore al </a:t>
            </a:r>
            <a:r>
              <a:rPr lang="it-IT" sz="2400" b="1" dirty="0">
                <a:solidFill>
                  <a:schemeClr val="tx1"/>
                </a:solidFill>
              </a:rPr>
              <a:t>5 per cento </a:t>
            </a:r>
            <a:r>
              <a:rPr lang="it-IT" sz="2400" dirty="0">
                <a:solidFill>
                  <a:schemeClr val="tx1"/>
                </a:solidFill>
              </a:rPr>
              <a:t>dell’importo complessivo </a:t>
            </a:r>
            <a:r>
              <a:rPr lang="it-IT" sz="2400" dirty="0" smtClean="0">
                <a:solidFill>
                  <a:schemeClr val="tx1"/>
                </a:solidFill>
              </a:rPr>
              <a:t>e nei limiti  </a:t>
            </a:r>
            <a:r>
              <a:rPr lang="it-IT" sz="2400" dirty="0">
                <a:solidFill>
                  <a:schemeClr val="tx1"/>
                </a:solidFill>
              </a:rPr>
              <a:t>dell’</a:t>
            </a:r>
            <a:r>
              <a:rPr lang="it-IT" sz="2400" b="1" dirty="0">
                <a:solidFill>
                  <a:schemeClr val="tx1"/>
                </a:solidFill>
              </a:rPr>
              <a:t>80 per cento </a:t>
            </a:r>
            <a:r>
              <a:rPr lang="it-IT" sz="2400" dirty="0">
                <a:solidFill>
                  <a:schemeClr val="tx1"/>
                </a:solidFill>
              </a:rPr>
              <a:t>della variazione stessa</a:t>
            </a:r>
            <a:r>
              <a:rPr lang="it-IT" dirty="0"/>
              <a:t/>
            </a:r>
            <a:br>
              <a:rPr lang="it-IT" dirty="0"/>
            </a:br>
            <a:endParaRPr lang="it-IT" dirty="0"/>
          </a:p>
        </p:txBody>
      </p:sp>
      <p:sp>
        <p:nvSpPr>
          <p:cNvPr id="8" name="Rettangolo arrotondato 7"/>
          <p:cNvSpPr/>
          <p:nvPr/>
        </p:nvSpPr>
        <p:spPr>
          <a:xfrm>
            <a:off x="107504" y="2852936"/>
            <a:ext cx="266429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b="1" dirty="0" smtClean="0"/>
              <a:t>Revisione prezzi </a:t>
            </a:r>
            <a:endParaRPr lang="it-IT" sz="2800" dirty="0"/>
          </a:p>
        </p:txBody>
      </p:sp>
      <p:sp>
        <p:nvSpPr>
          <p:cNvPr id="11" name="Rettangolo arrotondato 10"/>
          <p:cNvSpPr/>
          <p:nvPr/>
        </p:nvSpPr>
        <p:spPr>
          <a:xfrm>
            <a:off x="2983066" y="4653136"/>
            <a:ext cx="5832648" cy="158417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t-IT" sz="2400" b="1" dirty="0" smtClean="0"/>
              <a:t>INDICI SINTETICI </a:t>
            </a:r>
            <a:r>
              <a:rPr lang="it-IT" sz="2400" dirty="0" smtClean="0"/>
              <a:t>delle </a:t>
            </a:r>
            <a:r>
              <a:rPr lang="it-IT" sz="2400" dirty="0"/>
              <a:t>variazioni dei prezzi relativi ai contratti di lavori, servizi e forniture, approvati dall’</a:t>
            </a:r>
            <a:r>
              <a:rPr lang="it-IT" sz="2400" b="1" dirty="0"/>
              <a:t>ISTAT</a:t>
            </a:r>
            <a:r>
              <a:rPr lang="it-IT" sz="2400" dirty="0"/>
              <a:t> </a:t>
            </a:r>
            <a:endParaRPr lang="it-IT" dirty="0"/>
          </a:p>
        </p:txBody>
      </p:sp>
      <p:sp>
        <p:nvSpPr>
          <p:cNvPr id="9" name="Rettangolo arrotondato 8"/>
          <p:cNvSpPr/>
          <p:nvPr/>
        </p:nvSpPr>
        <p:spPr>
          <a:xfrm>
            <a:off x="2983066" y="908720"/>
            <a:ext cx="5765398" cy="12468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it-IT" sz="2400" b="1" dirty="0" smtClean="0"/>
              <a:t>NO</a:t>
            </a:r>
            <a:r>
              <a:rPr lang="it-IT" sz="2400" dirty="0" smtClean="0"/>
              <a:t> a modifiche </a:t>
            </a:r>
            <a:r>
              <a:rPr lang="it-IT" sz="2400" dirty="0"/>
              <a:t>che alterino la natura generale del </a:t>
            </a:r>
            <a:r>
              <a:rPr lang="it-IT" sz="2400" dirty="0" smtClean="0"/>
              <a:t>contratto</a:t>
            </a:r>
            <a:endParaRPr lang="it-IT" sz="2400" dirty="0"/>
          </a:p>
        </p:txBody>
      </p:sp>
    </p:spTree>
    <p:extLst>
      <p:ext uri="{BB962C8B-B14F-4D97-AF65-F5344CB8AC3E}">
        <p14:creationId xmlns:p14="http://schemas.microsoft.com/office/powerpoint/2010/main" val="3095791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44</a:t>
            </a:fld>
            <a:endParaRPr lang="it-IT" sz="1400">
              <a:solidFill>
                <a:schemeClr val="tx1"/>
              </a:solidFill>
            </a:endParaRPr>
          </a:p>
        </p:txBody>
      </p:sp>
      <p:sp>
        <p:nvSpPr>
          <p:cNvPr id="10" name="CasellaDiTesto 9"/>
          <p:cNvSpPr txBox="1"/>
          <p:nvPr/>
        </p:nvSpPr>
        <p:spPr>
          <a:xfrm>
            <a:off x="266861" y="836712"/>
            <a:ext cx="8653909" cy="830997"/>
          </a:xfrm>
          <a:prstGeom prst="rect">
            <a:avLst/>
          </a:prstGeom>
          <a:noFill/>
        </p:spPr>
        <p:txBody>
          <a:bodyPr wrap="none" rtlCol="0">
            <a:spAutoFit/>
          </a:bodyPr>
          <a:lstStyle/>
          <a:p>
            <a:pPr algn="ctr"/>
            <a:r>
              <a:rPr lang="it-IT" sz="2400" dirty="0" smtClean="0"/>
              <a:t>Principio </a:t>
            </a:r>
            <a:r>
              <a:rPr lang="it-IT" sz="2400" dirty="0"/>
              <a:t>di applicazione dei </a:t>
            </a:r>
            <a:r>
              <a:rPr lang="it-IT" sz="2400" b="1" dirty="0"/>
              <a:t>contratti collettivi nazionali di settore</a:t>
            </a:r>
            <a:r>
              <a:rPr lang="it-IT" sz="2400" dirty="0"/>
              <a:t>. </a:t>
            </a:r>
            <a:endParaRPr lang="it-IT" sz="2400" dirty="0" smtClean="0"/>
          </a:p>
          <a:p>
            <a:pPr algn="ctr"/>
            <a:r>
              <a:rPr lang="it-IT" sz="2400" dirty="0" smtClean="0"/>
              <a:t>Inadempienze </a:t>
            </a:r>
            <a:r>
              <a:rPr lang="it-IT" sz="2400" dirty="0"/>
              <a:t>contributive e ritardo nei pagamenti. </a:t>
            </a:r>
            <a:endParaRPr lang="it-IT" sz="2400" b="1" dirty="0"/>
          </a:p>
        </p:txBody>
      </p:sp>
      <p:sp>
        <p:nvSpPr>
          <p:cNvPr id="13" name="CasellaDiTesto 12"/>
          <p:cNvSpPr txBox="1"/>
          <p:nvPr/>
        </p:nvSpPr>
        <p:spPr>
          <a:xfrm>
            <a:off x="334444" y="1844824"/>
            <a:ext cx="8705600" cy="4893647"/>
          </a:xfrm>
          <a:prstGeom prst="rect">
            <a:avLst/>
          </a:prstGeom>
          <a:noFill/>
        </p:spPr>
        <p:txBody>
          <a:bodyPr wrap="square" rtlCol="0">
            <a:spAutoFit/>
          </a:bodyPr>
          <a:lstStyle/>
          <a:p>
            <a:pPr algn="just"/>
            <a:r>
              <a:rPr lang="it-IT" sz="2400" dirty="0" smtClean="0"/>
              <a:t>  - Il </a:t>
            </a:r>
            <a:r>
              <a:rPr lang="it-IT" sz="2400" dirty="0"/>
              <a:t>comma 1 prevede come previsione generale l’obbligo di applicare il contratto collettivo nazionale di lavoro in vigore per il settore e per la zona nella quale si eseguono le prestazioni oggetto del </a:t>
            </a:r>
            <a:r>
              <a:rPr lang="it-IT" sz="2400" dirty="0" smtClean="0"/>
              <a:t>contratto;</a:t>
            </a:r>
          </a:p>
          <a:p>
            <a:pPr algn="just"/>
            <a:r>
              <a:rPr lang="it-IT" sz="2400" dirty="0"/>
              <a:t> </a:t>
            </a:r>
            <a:r>
              <a:rPr lang="it-IT" sz="2400" dirty="0" smtClean="0"/>
              <a:t>- il </a:t>
            </a:r>
            <a:r>
              <a:rPr lang="it-IT" sz="2400" dirty="0"/>
              <a:t>comma 2, per esigenze di certezza, prevede che le stazioni appaltanti e gli enti concedenti indicano già nel bando o nell’invito alla gara il contratto collettivo applicabile, in conformità a quanto previsto nel comma </a:t>
            </a:r>
            <a:r>
              <a:rPr lang="it-IT" sz="2400" dirty="0" smtClean="0"/>
              <a:t>1;</a:t>
            </a:r>
          </a:p>
          <a:p>
            <a:pPr algn="just"/>
            <a:r>
              <a:rPr lang="it-IT" sz="2400" dirty="0" smtClean="0"/>
              <a:t> - Il </a:t>
            </a:r>
            <a:r>
              <a:rPr lang="it-IT" sz="2400" dirty="0"/>
              <a:t>comma 3, ispirato alla tutela della libertà di iniziativa economica, consente comunque agli operatori economici di indicare nella propria offerta il differente contratto che essi applicano, purché però assicuri le stesse tutele di quello indicato dalla stazione appaltante o dall’ente concedente. </a:t>
            </a:r>
          </a:p>
        </p:txBody>
      </p:sp>
    </p:spTree>
    <p:extLst>
      <p:ext uri="{BB962C8B-B14F-4D97-AF65-F5344CB8AC3E}">
        <p14:creationId xmlns:p14="http://schemas.microsoft.com/office/powerpoint/2010/main" val="503289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45</a:t>
            </a:fld>
            <a:endParaRPr lang="it-IT" sz="1400">
              <a:solidFill>
                <a:schemeClr val="tx1"/>
              </a:solidFill>
            </a:endParaRPr>
          </a:p>
        </p:txBody>
      </p:sp>
      <p:sp>
        <p:nvSpPr>
          <p:cNvPr id="10" name="CasellaDiTesto 9"/>
          <p:cNvSpPr txBox="1"/>
          <p:nvPr/>
        </p:nvSpPr>
        <p:spPr>
          <a:xfrm>
            <a:off x="289735" y="794784"/>
            <a:ext cx="8653909" cy="830997"/>
          </a:xfrm>
          <a:prstGeom prst="rect">
            <a:avLst/>
          </a:prstGeom>
          <a:noFill/>
        </p:spPr>
        <p:txBody>
          <a:bodyPr wrap="none" rtlCol="0">
            <a:spAutoFit/>
          </a:bodyPr>
          <a:lstStyle/>
          <a:p>
            <a:pPr algn="ctr"/>
            <a:r>
              <a:rPr lang="it-IT" sz="2400" dirty="0" smtClean="0"/>
              <a:t>Principio </a:t>
            </a:r>
            <a:r>
              <a:rPr lang="it-IT" sz="2400" dirty="0"/>
              <a:t>di applicazione dei </a:t>
            </a:r>
            <a:r>
              <a:rPr lang="it-IT" sz="2400" b="1" dirty="0"/>
              <a:t>contratti collettivi nazionali di settore</a:t>
            </a:r>
            <a:r>
              <a:rPr lang="it-IT" sz="2400" dirty="0"/>
              <a:t>. </a:t>
            </a:r>
            <a:endParaRPr lang="it-IT" sz="2400" dirty="0" smtClean="0"/>
          </a:p>
          <a:p>
            <a:pPr algn="ctr"/>
            <a:r>
              <a:rPr lang="it-IT" sz="2400" dirty="0" smtClean="0"/>
              <a:t>Inadempienze </a:t>
            </a:r>
            <a:r>
              <a:rPr lang="it-IT" sz="2400" dirty="0"/>
              <a:t>contributive e ritardo nei pagamenti. </a:t>
            </a:r>
            <a:endParaRPr lang="it-IT" sz="2400" b="1" dirty="0"/>
          </a:p>
        </p:txBody>
      </p:sp>
      <p:sp>
        <p:nvSpPr>
          <p:cNvPr id="13" name="CasellaDiTesto 12"/>
          <p:cNvSpPr txBox="1"/>
          <p:nvPr/>
        </p:nvSpPr>
        <p:spPr>
          <a:xfrm>
            <a:off x="334444" y="1844824"/>
            <a:ext cx="8705600" cy="4154984"/>
          </a:xfrm>
          <a:prstGeom prst="rect">
            <a:avLst/>
          </a:prstGeom>
          <a:noFill/>
        </p:spPr>
        <p:txBody>
          <a:bodyPr wrap="square" rtlCol="0">
            <a:spAutoFit/>
          </a:bodyPr>
          <a:lstStyle/>
          <a:p>
            <a:pPr algn="just"/>
            <a:r>
              <a:rPr lang="it-IT" sz="2400" dirty="0" smtClean="0"/>
              <a:t> - Il </a:t>
            </a:r>
            <a:r>
              <a:rPr lang="it-IT" sz="2400" dirty="0"/>
              <a:t>comma 4 impone all’operatore economico di presentare prima dell’aggiudicazione o dell’affidamento un’ulteriore dichiarazione con la quale si impegna ad applicare il contratto collettivo indicato per tutta la durata del contratto ovvero la dichiarazione di equivalenza delle </a:t>
            </a:r>
            <a:r>
              <a:rPr lang="it-IT" sz="2400" dirty="0" smtClean="0"/>
              <a:t>tutele;</a:t>
            </a:r>
          </a:p>
          <a:p>
            <a:pPr algn="just"/>
            <a:r>
              <a:rPr lang="it-IT" sz="2400" dirty="0" smtClean="0"/>
              <a:t> - il </a:t>
            </a:r>
            <a:r>
              <a:rPr lang="it-IT" sz="2400" dirty="0"/>
              <a:t>comma 5 stabilisce che le medesime tutele normative ed economiche siano assicurate anche ai lavoratori in </a:t>
            </a:r>
            <a:r>
              <a:rPr lang="it-IT" sz="2400" dirty="0" smtClean="0"/>
              <a:t>subappalto; </a:t>
            </a:r>
          </a:p>
          <a:p>
            <a:pPr algn="just"/>
            <a:r>
              <a:rPr lang="it-IT" sz="2400" dirty="0"/>
              <a:t> </a:t>
            </a:r>
            <a:r>
              <a:rPr lang="it-IT" sz="2400" dirty="0" smtClean="0"/>
              <a:t>- il </a:t>
            </a:r>
            <a:r>
              <a:rPr lang="it-IT" sz="2400" dirty="0"/>
              <a:t>comma 6 disciplina l’intervento sostitutivo della stazione appaltante nel caso di inadempienze contributive o retributive dell’impresa affidataria o del subappaltatore, attualmente previsto dai commi 5 e 6 dell’articolo 30 del d.lgs. n. 50 del 2016</a:t>
            </a:r>
          </a:p>
        </p:txBody>
      </p:sp>
    </p:spTree>
    <p:extLst>
      <p:ext uri="{BB962C8B-B14F-4D97-AF65-F5344CB8AC3E}">
        <p14:creationId xmlns:p14="http://schemas.microsoft.com/office/powerpoint/2010/main" val="1457638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46</a:t>
            </a:fld>
            <a:endParaRPr lang="it-IT" sz="1400">
              <a:solidFill>
                <a:schemeClr val="tx1"/>
              </a:solidFill>
            </a:endParaRPr>
          </a:p>
        </p:txBody>
      </p:sp>
      <p:sp>
        <p:nvSpPr>
          <p:cNvPr id="8" name="Rettangolo arrotondato 7"/>
          <p:cNvSpPr/>
          <p:nvPr/>
        </p:nvSpPr>
        <p:spPr>
          <a:xfrm>
            <a:off x="107504" y="2852936"/>
            <a:ext cx="273630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600" b="1" dirty="0" smtClean="0"/>
              <a:t>CCNL di SETTORE</a:t>
            </a:r>
            <a:endParaRPr lang="it-IT" sz="2600" dirty="0"/>
          </a:p>
        </p:txBody>
      </p:sp>
      <p:sp>
        <p:nvSpPr>
          <p:cNvPr id="11" name="Rettangolo arrotondato 10"/>
          <p:cNvSpPr/>
          <p:nvPr/>
        </p:nvSpPr>
        <p:spPr>
          <a:xfrm>
            <a:off x="2987824" y="3140968"/>
            <a:ext cx="5832648" cy="22322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it-IT" sz="2400" dirty="0" smtClean="0">
                <a:solidFill>
                  <a:schemeClr val="bg1"/>
                </a:solidFill>
              </a:rPr>
              <a:t>qualora siano applicabili diversi contratti collettivi compatibili con l’oggetto dell’appalto, l’aggiudicatario può applicare un </a:t>
            </a:r>
            <a:r>
              <a:rPr lang="it-IT" sz="2400" dirty="0" err="1" smtClean="0">
                <a:solidFill>
                  <a:schemeClr val="bg1"/>
                </a:solidFill>
              </a:rPr>
              <a:t>ccnl</a:t>
            </a:r>
            <a:r>
              <a:rPr lang="it-IT" sz="2400" dirty="0" smtClean="0">
                <a:solidFill>
                  <a:schemeClr val="bg1"/>
                </a:solidFill>
              </a:rPr>
              <a:t> diverso da quello </a:t>
            </a:r>
            <a:r>
              <a:rPr lang="it-IT" sz="2400" b="1" dirty="0" smtClean="0">
                <a:solidFill>
                  <a:schemeClr val="bg1"/>
                </a:solidFill>
              </a:rPr>
              <a:t>indicato dalla stazione appaltante </a:t>
            </a:r>
            <a:r>
              <a:rPr lang="it-IT" sz="2400" dirty="0" smtClean="0">
                <a:solidFill>
                  <a:schemeClr val="bg1"/>
                </a:solidFill>
              </a:rPr>
              <a:t>nella </a:t>
            </a:r>
            <a:r>
              <a:rPr lang="it-IT" sz="2400" dirty="0" err="1" smtClean="0">
                <a:solidFill>
                  <a:schemeClr val="bg1"/>
                </a:solidFill>
              </a:rPr>
              <a:t>lex</a:t>
            </a:r>
            <a:r>
              <a:rPr lang="it-IT" sz="2400" dirty="0" smtClean="0">
                <a:solidFill>
                  <a:schemeClr val="bg1"/>
                </a:solidFill>
              </a:rPr>
              <a:t> </a:t>
            </a:r>
            <a:r>
              <a:rPr lang="it-IT" sz="2400" dirty="0" err="1" smtClean="0">
                <a:solidFill>
                  <a:schemeClr val="bg1"/>
                </a:solidFill>
              </a:rPr>
              <a:t>specialis</a:t>
            </a:r>
            <a:r>
              <a:rPr lang="it-IT" sz="2400" dirty="0" smtClean="0">
                <a:solidFill>
                  <a:schemeClr val="bg1"/>
                </a:solidFill>
              </a:rPr>
              <a:t>, PURCHÈ </a:t>
            </a:r>
            <a:r>
              <a:rPr lang="it-IT" sz="2400" b="1" dirty="0" smtClean="0">
                <a:solidFill>
                  <a:schemeClr val="bg1"/>
                </a:solidFill>
              </a:rPr>
              <a:t>GARANTISCA STESSE TUTELE. </a:t>
            </a:r>
            <a:endParaRPr lang="it-IT" b="1" dirty="0">
              <a:solidFill>
                <a:schemeClr val="bg1"/>
              </a:solidFill>
            </a:endParaRPr>
          </a:p>
        </p:txBody>
      </p:sp>
      <p:sp>
        <p:nvSpPr>
          <p:cNvPr id="9" name="Rettangolo arrotondato 8"/>
          <p:cNvSpPr/>
          <p:nvPr/>
        </p:nvSpPr>
        <p:spPr>
          <a:xfrm>
            <a:off x="2983066" y="764704"/>
            <a:ext cx="5765398" cy="208823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it-IT" sz="2400" dirty="0" smtClean="0"/>
              <a:t>Come già prevede art. 30, comma 4 </a:t>
            </a:r>
            <a:r>
              <a:rPr lang="it-IT" sz="2400" dirty="0" err="1" smtClean="0"/>
              <a:t>D.Lgs.</a:t>
            </a:r>
            <a:r>
              <a:rPr lang="it-IT" sz="2400" dirty="0" smtClean="0"/>
              <a:t> N. 50/2016 il Contratto è riferito non </a:t>
            </a:r>
            <a:r>
              <a:rPr lang="it-IT" sz="2400" dirty="0"/>
              <a:t>più </a:t>
            </a:r>
            <a:r>
              <a:rPr lang="it-IT" sz="2400" dirty="0" smtClean="0"/>
              <a:t>all’attività </a:t>
            </a:r>
            <a:r>
              <a:rPr lang="it-IT" sz="2400" dirty="0"/>
              <a:t>prevalente esercitata </a:t>
            </a:r>
            <a:r>
              <a:rPr lang="it-IT" sz="2400" dirty="0" smtClean="0"/>
              <a:t>dall’impresa </a:t>
            </a:r>
            <a:r>
              <a:rPr lang="it-IT" sz="2400" dirty="0"/>
              <a:t>ma </a:t>
            </a:r>
            <a:r>
              <a:rPr lang="it-IT" sz="2400" dirty="0" smtClean="0"/>
              <a:t>alle </a:t>
            </a:r>
            <a:r>
              <a:rPr lang="it-IT" sz="2400" b="1" dirty="0"/>
              <a:t>prestazioni oggetto </a:t>
            </a:r>
            <a:r>
              <a:rPr lang="it-IT" sz="2400" dirty="0"/>
              <a:t>dell’</a:t>
            </a:r>
            <a:r>
              <a:rPr lang="it-IT" sz="2400" b="1" dirty="0"/>
              <a:t>appalto</a:t>
            </a:r>
            <a:r>
              <a:rPr lang="it-IT" sz="2400" dirty="0"/>
              <a:t> da eseguire. </a:t>
            </a:r>
          </a:p>
        </p:txBody>
      </p:sp>
      <p:sp>
        <p:nvSpPr>
          <p:cNvPr id="2" name="Freccia angolare bidirezionale 1"/>
          <p:cNvSpPr/>
          <p:nvPr/>
        </p:nvSpPr>
        <p:spPr>
          <a:xfrm flipH="1">
            <a:off x="1835696" y="4372066"/>
            <a:ext cx="864096"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251520" y="5060252"/>
            <a:ext cx="1584176"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b="1" dirty="0" smtClean="0">
                <a:solidFill>
                  <a:schemeClr val="tx1"/>
                </a:solidFill>
              </a:rPr>
              <a:t>NOVITÀ</a:t>
            </a:r>
            <a:r>
              <a:rPr lang="it-IT" dirty="0" smtClean="0"/>
              <a:t> </a:t>
            </a:r>
            <a:endParaRPr lang="it-IT" dirty="0"/>
          </a:p>
        </p:txBody>
      </p:sp>
      <p:sp>
        <p:nvSpPr>
          <p:cNvPr id="5" name="Ovale 4"/>
          <p:cNvSpPr/>
          <p:nvPr/>
        </p:nvSpPr>
        <p:spPr>
          <a:xfrm>
            <a:off x="4499992" y="5664639"/>
            <a:ext cx="2376264" cy="9144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it-IT" sz="2000" b="1" dirty="0" smtClean="0">
                <a:solidFill>
                  <a:schemeClr val="tx1"/>
                </a:solidFill>
              </a:rPr>
              <a:t>Anche in subappalto</a:t>
            </a:r>
            <a:endParaRPr lang="it-IT" sz="2000" b="1" dirty="0">
              <a:solidFill>
                <a:schemeClr val="tx1"/>
              </a:solidFill>
            </a:endParaRPr>
          </a:p>
        </p:txBody>
      </p:sp>
    </p:spTree>
    <p:extLst>
      <p:ext uri="{BB962C8B-B14F-4D97-AF65-F5344CB8AC3E}">
        <p14:creationId xmlns:p14="http://schemas.microsoft.com/office/powerpoint/2010/main" val="2801456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47</a:t>
            </a:fld>
            <a:endParaRPr lang="it-IT" sz="1400">
              <a:solidFill>
                <a:schemeClr val="tx1"/>
              </a:solidFill>
            </a:endParaRPr>
          </a:p>
        </p:txBody>
      </p:sp>
      <p:sp>
        <p:nvSpPr>
          <p:cNvPr id="10" name="CasellaDiTesto 9"/>
          <p:cNvSpPr txBox="1"/>
          <p:nvPr/>
        </p:nvSpPr>
        <p:spPr>
          <a:xfrm>
            <a:off x="3179643" y="1124744"/>
            <a:ext cx="2168799" cy="461665"/>
          </a:xfrm>
          <a:prstGeom prst="rect">
            <a:avLst/>
          </a:prstGeom>
          <a:noFill/>
        </p:spPr>
        <p:txBody>
          <a:bodyPr wrap="none" rtlCol="0">
            <a:spAutoFit/>
          </a:bodyPr>
          <a:lstStyle/>
          <a:p>
            <a:pPr algn="ctr"/>
            <a:r>
              <a:rPr lang="it-IT" sz="2400" b="1" dirty="0"/>
              <a:t>Rinvio esterno</a:t>
            </a:r>
            <a:r>
              <a:rPr lang="it-IT" sz="2400" dirty="0"/>
              <a:t>. </a:t>
            </a:r>
            <a:endParaRPr lang="it-IT" sz="2400" b="1" dirty="0"/>
          </a:p>
        </p:txBody>
      </p:sp>
      <p:sp>
        <p:nvSpPr>
          <p:cNvPr id="13" name="CasellaDiTesto 12"/>
          <p:cNvSpPr txBox="1"/>
          <p:nvPr/>
        </p:nvSpPr>
        <p:spPr>
          <a:xfrm>
            <a:off x="334444" y="1844824"/>
            <a:ext cx="8705600" cy="1938992"/>
          </a:xfrm>
          <a:prstGeom prst="rect">
            <a:avLst/>
          </a:prstGeom>
          <a:noFill/>
        </p:spPr>
        <p:txBody>
          <a:bodyPr wrap="square" rtlCol="0">
            <a:spAutoFit/>
          </a:bodyPr>
          <a:lstStyle/>
          <a:p>
            <a:pPr algn="just"/>
            <a:r>
              <a:rPr lang="it-IT" sz="2400" dirty="0" smtClean="0"/>
              <a:t>1</a:t>
            </a:r>
            <a:r>
              <a:rPr lang="it-IT" sz="2400" dirty="0"/>
              <a:t>. Per quanto non espressamente previsto nel codice: a) alle procedure di affidamento e alle altre attività amministrative in materia di contratti si applicano le disposizioni di cui alla legge 7 agosto 1990, n. 241; b) alla stipula del contratto e alla fase di esecuzione si applicano le disposizioni del codice civile.</a:t>
            </a:r>
          </a:p>
        </p:txBody>
      </p:sp>
    </p:spTree>
    <p:extLst>
      <p:ext uri="{BB962C8B-B14F-4D97-AF65-F5344CB8AC3E}">
        <p14:creationId xmlns:p14="http://schemas.microsoft.com/office/powerpoint/2010/main" val="842186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48</a:t>
            </a:fld>
            <a:endParaRPr lang="it-IT" sz="1400">
              <a:solidFill>
                <a:schemeClr val="tx1"/>
              </a:solidFill>
            </a:endParaRPr>
          </a:p>
        </p:txBody>
      </p:sp>
      <p:sp>
        <p:nvSpPr>
          <p:cNvPr id="8" name="Rettangolo arrotondato 7"/>
          <p:cNvSpPr/>
          <p:nvPr/>
        </p:nvSpPr>
        <p:spPr>
          <a:xfrm>
            <a:off x="179512" y="2564904"/>
            <a:ext cx="3096344"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800" dirty="0" smtClean="0"/>
              <a:t>È </a:t>
            </a:r>
            <a:r>
              <a:rPr lang="it-IT" sz="2800" b="1" dirty="0" smtClean="0"/>
              <a:t>responsabile</a:t>
            </a:r>
            <a:r>
              <a:rPr lang="it-IT" sz="2800" dirty="0" smtClean="0"/>
              <a:t> </a:t>
            </a:r>
            <a:r>
              <a:rPr lang="it-IT" sz="2800" dirty="0"/>
              <a:t>di una serie di “fasi” </a:t>
            </a:r>
            <a:r>
              <a:rPr lang="it-IT" sz="2800" dirty="0" smtClean="0"/>
              <a:t> preordinate </a:t>
            </a:r>
            <a:r>
              <a:rPr lang="it-IT" sz="2800" dirty="0"/>
              <a:t>alla realizzazione di un “</a:t>
            </a:r>
            <a:r>
              <a:rPr lang="it-IT" sz="2800" b="1" dirty="0"/>
              <a:t>progetto</a:t>
            </a:r>
            <a:r>
              <a:rPr lang="it-IT" sz="2800" dirty="0"/>
              <a:t>”, o un “</a:t>
            </a:r>
            <a:r>
              <a:rPr lang="it-IT" sz="2800" b="1" dirty="0"/>
              <a:t>intervento pubblico</a:t>
            </a:r>
            <a:r>
              <a:rPr lang="it-IT" sz="2800" dirty="0"/>
              <a:t>”</a:t>
            </a:r>
            <a:endParaRPr lang="it-IT" sz="2600" dirty="0"/>
          </a:p>
        </p:txBody>
      </p:sp>
      <p:sp>
        <p:nvSpPr>
          <p:cNvPr id="11" name="Rettangolo arrotondato 10"/>
          <p:cNvSpPr/>
          <p:nvPr/>
        </p:nvSpPr>
        <p:spPr>
          <a:xfrm>
            <a:off x="3923928" y="3816698"/>
            <a:ext cx="4608512" cy="29214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smtClean="0"/>
              <a:t>Possibile nomina di un </a:t>
            </a:r>
            <a:r>
              <a:rPr lang="it-IT" sz="2400" b="1" dirty="0" smtClean="0"/>
              <a:t>Responsabile</a:t>
            </a:r>
            <a:r>
              <a:rPr lang="it-IT" sz="2400" dirty="0" smtClean="0"/>
              <a:t> </a:t>
            </a:r>
            <a:r>
              <a:rPr lang="it-IT" sz="2400" b="1" dirty="0" smtClean="0"/>
              <a:t>del Procedimento</a:t>
            </a:r>
            <a:r>
              <a:rPr lang="it-IT" sz="2400" dirty="0" smtClean="0"/>
              <a:t> </a:t>
            </a:r>
          </a:p>
          <a:p>
            <a:pPr algn="just"/>
            <a:r>
              <a:rPr lang="it-IT" sz="2400" b="1" dirty="0" smtClean="0"/>
              <a:t>                          programmazione</a:t>
            </a:r>
            <a:r>
              <a:rPr lang="it-IT" sz="2400" dirty="0"/>
              <a:t>, </a:t>
            </a:r>
            <a:r>
              <a:rPr lang="it-IT" sz="2400" dirty="0" smtClean="0"/>
              <a:t>   per	            </a:t>
            </a:r>
            <a:r>
              <a:rPr lang="it-IT" sz="2400" b="1" dirty="0" smtClean="0"/>
              <a:t>progettazione</a:t>
            </a:r>
            <a:r>
              <a:rPr lang="it-IT" sz="2400" dirty="0" smtClean="0"/>
              <a:t>    	            </a:t>
            </a:r>
            <a:r>
              <a:rPr lang="it-IT" sz="2400" b="1" dirty="0" smtClean="0"/>
              <a:t>esecuzione</a:t>
            </a:r>
            <a:r>
              <a:rPr lang="it-IT" sz="2400" dirty="0" smtClean="0"/>
              <a:t> </a:t>
            </a:r>
          </a:p>
          <a:p>
            <a:pPr algn="just"/>
            <a:endParaRPr lang="it-IT" sz="2400" dirty="0" smtClean="0"/>
          </a:p>
          <a:p>
            <a:pPr algn="just"/>
            <a:r>
              <a:rPr lang="it-IT" sz="2400" dirty="0" smtClean="0"/>
              <a:t>per</a:t>
            </a:r>
            <a:r>
              <a:rPr lang="it-IT" sz="2400" b="1" dirty="0"/>
              <a:t>	</a:t>
            </a:r>
            <a:r>
              <a:rPr lang="it-IT" sz="2400" b="1" dirty="0" smtClean="0"/>
              <a:t>             affidamento 		</a:t>
            </a:r>
            <a:endParaRPr lang="it-IT" b="1" dirty="0">
              <a:solidFill>
                <a:schemeClr val="bg1"/>
              </a:solidFill>
            </a:endParaRPr>
          </a:p>
        </p:txBody>
      </p:sp>
      <p:sp>
        <p:nvSpPr>
          <p:cNvPr id="9" name="Rettangolo arrotondato 8"/>
          <p:cNvSpPr/>
          <p:nvPr/>
        </p:nvSpPr>
        <p:spPr>
          <a:xfrm>
            <a:off x="1475656" y="764704"/>
            <a:ext cx="7128792" cy="124906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400" b="1" dirty="0" smtClean="0"/>
              <a:t>Art. 15 </a:t>
            </a:r>
          </a:p>
          <a:p>
            <a:pPr algn="ctr"/>
            <a:r>
              <a:rPr lang="it-IT" sz="2400" dirty="0" smtClean="0"/>
              <a:t>Il responsabile unico del procedimento diventa </a:t>
            </a:r>
          </a:p>
          <a:p>
            <a:pPr algn="ctr"/>
            <a:r>
              <a:rPr lang="it-IT" sz="2400" b="1" dirty="0" smtClean="0"/>
              <a:t>Responsabile Unico di Progetto </a:t>
            </a:r>
            <a:r>
              <a:rPr lang="it-IT" sz="2400" dirty="0" smtClean="0"/>
              <a:t>(RUP)</a:t>
            </a:r>
            <a:endParaRPr lang="it-IT" sz="2400" dirty="0"/>
          </a:p>
        </p:txBody>
      </p:sp>
      <p:sp>
        <p:nvSpPr>
          <p:cNvPr id="5" name="Freccia a destra rientrata 4"/>
          <p:cNvSpPr/>
          <p:nvPr/>
        </p:nvSpPr>
        <p:spPr>
          <a:xfrm rot="5400000">
            <a:off x="4613111" y="2621458"/>
            <a:ext cx="1141914"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5724128" y="2314019"/>
            <a:ext cx="2448272" cy="120243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b="1" dirty="0">
                <a:solidFill>
                  <a:schemeClr val="tx1"/>
                </a:solidFill>
              </a:rPr>
              <a:t>supervisione, </a:t>
            </a:r>
            <a:r>
              <a:rPr lang="it-IT" b="1" dirty="0" smtClean="0">
                <a:solidFill>
                  <a:schemeClr val="tx1"/>
                </a:solidFill>
              </a:rPr>
              <a:t>coordinamento, </a:t>
            </a:r>
            <a:r>
              <a:rPr lang="it-IT" b="1" dirty="0">
                <a:solidFill>
                  <a:schemeClr val="tx1"/>
                </a:solidFill>
              </a:rPr>
              <a:t>indirizzo e controllo</a:t>
            </a:r>
          </a:p>
        </p:txBody>
      </p:sp>
      <p:sp>
        <p:nvSpPr>
          <p:cNvPr id="2" name="Parentesi graffa aperta 1"/>
          <p:cNvSpPr/>
          <p:nvPr/>
        </p:nvSpPr>
        <p:spPr>
          <a:xfrm>
            <a:off x="5646404" y="4653136"/>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149426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49</a:t>
            </a:fld>
            <a:endParaRPr lang="it-IT" sz="1400">
              <a:solidFill>
                <a:schemeClr val="tx1"/>
              </a:solidFill>
            </a:endParaRPr>
          </a:p>
        </p:txBody>
      </p:sp>
      <p:sp>
        <p:nvSpPr>
          <p:cNvPr id="8" name="Rettangolo arrotondato 7"/>
          <p:cNvSpPr/>
          <p:nvPr/>
        </p:nvSpPr>
        <p:spPr>
          <a:xfrm>
            <a:off x="215516" y="3295060"/>
            <a:ext cx="3528392" cy="3374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smtClean="0"/>
              <a:t>È facoltà s.a. stabilire, nella decisione di contrarre, se il contratto ha per </a:t>
            </a:r>
            <a:r>
              <a:rPr lang="it-IT" sz="2400" dirty="0"/>
              <a:t>oggetto </a:t>
            </a:r>
            <a:r>
              <a:rPr lang="it-IT" sz="2400" b="1" dirty="0" smtClean="0"/>
              <a:t>progettazione </a:t>
            </a:r>
            <a:r>
              <a:rPr lang="it-IT" sz="2400" b="1" dirty="0"/>
              <a:t>esecutiva</a:t>
            </a:r>
            <a:r>
              <a:rPr lang="it-IT" sz="2400" dirty="0"/>
              <a:t> e </a:t>
            </a:r>
            <a:r>
              <a:rPr lang="it-IT" sz="2400" b="1" dirty="0" smtClean="0"/>
              <a:t>esecuzione</a:t>
            </a:r>
            <a:r>
              <a:rPr lang="it-IT" sz="2400" dirty="0" smtClean="0"/>
              <a:t> </a:t>
            </a:r>
            <a:r>
              <a:rPr lang="it-IT" sz="2400" dirty="0"/>
              <a:t>dei lavori sulla base di un progetto di fattibilità </a:t>
            </a:r>
            <a:r>
              <a:rPr lang="it-IT" sz="2400" dirty="0" smtClean="0"/>
              <a:t>tecnico-economica</a:t>
            </a:r>
            <a:endParaRPr lang="it-IT" sz="2400" dirty="0"/>
          </a:p>
        </p:txBody>
      </p:sp>
      <p:sp>
        <p:nvSpPr>
          <p:cNvPr id="11" name="Rettangolo arrotondato 10"/>
          <p:cNvSpPr/>
          <p:nvPr/>
        </p:nvSpPr>
        <p:spPr>
          <a:xfrm>
            <a:off x="5293184" y="2705490"/>
            <a:ext cx="3528392" cy="1356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smtClean="0"/>
              <a:t>Non </a:t>
            </a:r>
            <a:r>
              <a:rPr lang="it-IT" sz="2400" dirty="0"/>
              <a:t>può essere </a:t>
            </a:r>
            <a:r>
              <a:rPr lang="it-IT" sz="2400" dirty="0" smtClean="0"/>
              <a:t>utilizzato per </a:t>
            </a:r>
            <a:r>
              <a:rPr lang="it-IT" sz="2400" dirty="0"/>
              <a:t>gli appalti di opere di </a:t>
            </a:r>
            <a:r>
              <a:rPr lang="it-IT" sz="2400" b="1" dirty="0"/>
              <a:t>manutenzione ordinaria</a:t>
            </a:r>
            <a:endParaRPr lang="it-IT" b="1" dirty="0">
              <a:solidFill>
                <a:schemeClr val="bg1"/>
              </a:solidFill>
            </a:endParaRPr>
          </a:p>
        </p:txBody>
      </p:sp>
      <p:sp>
        <p:nvSpPr>
          <p:cNvPr id="9" name="Rettangolo arrotondato 8"/>
          <p:cNvSpPr/>
          <p:nvPr/>
        </p:nvSpPr>
        <p:spPr>
          <a:xfrm>
            <a:off x="1979712" y="908720"/>
            <a:ext cx="5256584" cy="11050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400" b="1" dirty="0" smtClean="0"/>
              <a:t>Art. 44</a:t>
            </a:r>
          </a:p>
          <a:p>
            <a:pPr algn="ctr"/>
            <a:r>
              <a:rPr lang="it-IT" sz="2400" b="1" dirty="0" smtClean="0"/>
              <a:t>APPALTO INTEGRATO </a:t>
            </a:r>
            <a:endParaRPr lang="it-IT" sz="2400" b="1" dirty="0"/>
          </a:p>
        </p:txBody>
      </p:sp>
      <p:sp>
        <p:nvSpPr>
          <p:cNvPr id="2" name="Freccia in giù 1"/>
          <p:cNvSpPr/>
          <p:nvPr/>
        </p:nvSpPr>
        <p:spPr>
          <a:xfrm>
            <a:off x="2201514" y="216521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17486" y="2516812"/>
            <a:ext cx="1683474"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it-IT" b="1" dirty="0"/>
              <a:t>L</a:t>
            </a:r>
            <a:r>
              <a:rPr lang="it-IT" b="1" dirty="0" smtClean="0"/>
              <a:t>iberalizzazione</a:t>
            </a:r>
            <a:endParaRPr lang="it-IT" b="1" dirty="0"/>
          </a:p>
        </p:txBody>
      </p:sp>
      <p:sp>
        <p:nvSpPr>
          <p:cNvPr id="10" name="CasellaDiTesto 9"/>
          <p:cNvSpPr txBox="1"/>
          <p:nvPr/>
        </p:nvSpPr>
        <p:spPr>
          <a:xfrm>
            <a:off x="3923928" y="4365104"/>
            <a:ext cx="77136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it-IT" b="1" dirty="0" smtClean="0"/>
              <a:t>Limiti </a:t>
            </a:r>
            <a:endParaRPr lang="it-IT" b="1" dirty="0"/>
          </a:p>
        </p:txBody>
      </p:sp>
      <p:sp>
        <p:nvSpPr>
          <p:cNvPr id="7" name="Freccia a destra 6"/>
          <p:cNvSpPr/>
          <p:nvPr/>
        </p:nvSpPr>
        <p:spPr>
          <a:xfrm>
            <a:off x="4129130" y="3383784"/>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082340" y="5225732"/>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5293184" y="4734436"/>
            <a:ext cx="3528392" cy="1356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b="1" dirty="0" smtClean="0"/>
              <a:t>Motivazione</a:t>
            </a:r>
            <a:r>
              <a:rPr lang="it-IT" sz="2400" dirty="0" smtClean="0"/>
              <a:t> tenendo conto esigenze tecniche e rischio scostamento costi </a:t>
            </a:r>
            <a:endParaRPr lang="it-IT" b="1" dirty="0">
              <a:solidFill>
                <a:schemeClr val="bg1"/>
              </a:solidFill>
            </a:endParaRPr>
          </a:p>
        </p:txBody>
      </p:sp>
    </p:spTree>
    <p:extLst>
      <p:ext uri="{BB962C8B-B14F-4D97-AF65-F5344CB8AC3E}">
        <p14:creationId xmlns:p14="http://schemas.microsoft.com/office/powerpoint/2010/main" val="50159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ACD30F4-857F-43CF-BEEB-A04C342E9790}" type="slidenum">
              <a:rPr lang="it-IT" smtClean="0"/>
              <a:pPr/>
              <a:t>5</a:t>
            </a:fld>
            <a:endParaRPr lang="it-IT" dirty="0"/>
          </a:p>
        </p:txBody>
      </p:sp>
      <p:pic>
        <p:nvPicPr>
          <p:cNvPr id="5" name="Immagine 4"/>
          <p:cNvPicPr>
            <a:picLocks noChangeAspect="1"/>
          </p:cNvPicPr>
          <p:nvPr/>
        </p:nvPicPr>
        <p:blipFill>
          <a:blip r:embed="rId2"/>
          <a:stretch>
            <a:fillRect/>
          </a:stretch>
        </p:blipFill>
        <p:spPr>
          <a:xfrm>
            <a:off x="683568" y="1340768"/>
            <a:ext cx="7870618" cy="1676545"/>
          </a:xfrm>
          <a:prstGeom prst="rect">
            <a:avLst/>
          </a:prstGeom>
        </p:spPr>
      </p:pic>
      <p:sp>
        <p:nvSpPr>
          <p:cNvPr id="10" name="Rettangolo arrotondato 9"/>
          <p:cNvSpPr/>
          <p:nvPr/>
        </p:nvSpPr>
        <p:spPr>
          <a:xfrm>
            <a:off x="755576" y="3140968"/>
            <a:ext cx="7560840" cy="133200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b="1" dirty="0"/>
              <a:t>la concorrenza non è più un valore in sé e per sé, ma uno strumento per ottenere i migliori risultati</a:t>
            </a:r>
            <a:r>
              <a:rPr lang="it-IT" sz="2400" dirty="0"/>
              <a:t>. </a:t>
            </a:r>
            <a:endParaRPr lang="it-IT" sz="2400" dirty="0" smtClean="0"/>
          </a:p>
          <a:p>
            <a:pPr algn="ctr"/>
            <a:endParaRPr lang="it-IT" dirty="0"/>
          </a:p>
        </p:txBody>
      </p:sp>
      <p:sp>
        <p:nvSpPr>
          <p:cNvPr id="7" name="Rettangolo arrotondato 6"/>
          <p:cNvSpPr/>
          <p:nvPr/>
        </p:nvSpPr>
        <p:spPr>
          <a:xfrm>
            <a:off x="683568" y="4691549"/>
            <a:ext cx="7632848" cy="1697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dirty="0" smtClean="0"/>
              <a:t>non </a:t>
            </a:r>
            <a:r>
              <a:rPr lang="it-IT" sz="2400" dirty="0"/>
              <a:t>si persegue “un risultato purché sia”, ma un risultato “virtuoso”, che accresca la qualità, diminuisca i costi, aumenti la produttività, </a:t>
            </a:r>
            <a:r>
              <a:rPr lang="it-IT" sz="2400" dirty="0" smtClean="0"/>
              <a:t>etc</a:t>
            </a:r>
            <a:r>
              <a:rPr lang="it-IT" sz="2400" dirty="0"/>
              <a:t>.</a:t>
            </a:r>
            <a:endParaRPr lang="it-IT" dirty="0"/>
          </a:p>
        </p:txBody>
      </p:sp>
    </p:spTree>
    <p:extLst>
      <p:ext uri="{BB962C8B-B14F-4D97-AF65-F5344CB8AC3E}">
        <p14:creationId xmlns:p14="http://schemas.microsoft.com/office/powerpoint/2010/main" val="1965457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50</a:t>
            </a:fld>
            <a:endParaRPr lang="it-IT" sz="1400">
              <a:solidFill>
                <a:schemeClr val="tx1"/>
              </a:solidFill>
            </a:endParaRPr>
          </a:p>
        </p:txBody>
      </p:sp>
      <p:sp>
        <p:nvSpPr>
          <p:cNvPr id="8" name="Rettangolo arrotondato 7"/>
          <p:cNvSpPr/>
          <p:nvPr/>
        </p:nvSpPr>
        <p:spPr>
          <a:xfrm>
            <a:off x="251520" y="3143620"/>
            <a:ext cx="3672408" cy="352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400" dirty="0" smtClean="0"/>
              <a:t>Riordino della disciplina in cinque diversi articoli. </a:t>
            </a:r>
          </a:p>
          <a:p>
            <a:pPr algn="just"/>
            <a:r>
              <a:rPr lang="it-IT" sz="2400" b="1" dirty="0" smtClean="0"/>
              <a:t>Semplificazione</a:t>
            </a:r>
            <a:r>
              <a:rPr lang="it-IT" sz="2400" dirty="0" smtClean="0"/>
              <a:t> </a:t>
            </a:r>
            <a:r>
              <a:rPr lang="it-IT" sz="2400" dirty="0"/>
              <a:t>e </a:t>
            </a:r>
            <a:r>
              <a:rPr lang="it-IT" sz="2400" b="1" dirty="0"/>
              <a:t>chiarificazione</a:t>
            </a:r>
            <a:r>
              <a:rPr lang="it-IT" sz="2400" dirty="0"/>
              <a:t>, per consentire agli operatori economici </a:t>
            </a:r>
            <a:r>
              <a:rPr lang="it-IT" sz="2400" dirty="0" smtClean="0"/>
              <a:t>e </a:t>
            </a:r>
            <a:r>
              <a:rPr lang="it-IT" sz="2400" dirty="0"/>
              <a:t>alle stazioni appaltanti ed enti concedenti di meglio </a:t>
            </a:r>
            <a:r>
              <a:rPr lang="it-IT" sz="2400" dirty="0" smtClean="0"/>
              <a:t>orientarsi.</a:t>
            </a:r>
            <a:endParaRPr lang="it-IT" sz="2400" dirty="0"/>
          </a:p>
        </p:txBody>
      </p:sp>
      <p:sp>
        <p:nvSpPr>
          <p:cNvPr id="11" name="Rettangolo arrotondato 10"/>
          <p:cNvSpPr/>
          <p:nvPr/>
        </p:nvSpPr>
        <p:spPr>
          <a:xfrm>
            <a:off x="5321008" y="2740353"/>
            <a:ext cx="3528392" cy="842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smtClean="0"/>
              <a:t>Cause di esclusione </a:t>
            </a:r>
            <a:r>
              <a:rPr lang="it-IT" sz="2400" b="1" dirty="0" smtClean="0"/>
              <a:t>AUTOMATICHE</a:t>
            </a:r>
            <a:endParaRPr lang="it-IT" b="1" dirty="0">
              <a:solidFill>
                <a:schemeClr val="bg1"/>
              </a:solidFill>
            </a:endParaRPr>
          </a:p>
        </p:txBody>
      </p:sp>
      <p:sp>
        <p:nvSpPr>
          <p:cNvPr id="9" name="Rettangolo arrotondato 8"/>
          <p:cNvSpPr/>
          <p:nvPr/>
        </p:nvSpPr>
        <p:spPr>
          <a:xfrm>
            <a:off x="1979712" y="908720"/>
            <a:ext cx="5256584" cy="110505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400" b="1" dirty="0" smtClean="0">
                <a:solidFill>
                  <a:schemeClr val="accent1"/>
                </a:solidFill>
              </a:rPr>
              <a:t>Artt. 94 - 98</a:t>
            </a:r>
          </a:p>
          <a:p>
            <a:pPr algn="ctr"/>
            <a:r>
              <a:rPr lang="it-IT" sz="2400" b="1" dirty="0" smtClean="0">
                <a:solidFill>
                  <a:schemeClr val="accent1"/>
                </a:solidFill>
              </a:rPr>
              <a:t>Cause </a:t>
            </a:r>
            <a:r>
              <a:rPr lang="it-IT" sz="2400" b="1" dirty="0">
                <a:solidFill>
                  <a:schemeClr val="accent1"/>
                </a:solidFill>
              </a:rPr>
              <a:t>di esclusione </a:t>
            </a:r>
          </a:p>
        </p:txBody>
      </p:sp>
      <p:sp>
        <p:nvSpPr>
          <p:cNvPr id="2" name="Freccia in giù 1"/>
          <p:cNvSpPr/>
          <p:nvPr/>
        </p:nvSpPr>
        <p:spPr>
          <a:xfrm>
            <a:off x="2483768" y="2180372"/>
            <a:ext cx="484632" cy="7209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53727" y="2272872"/>
            <a:ext cx="185204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it-IT" b="1" dirty="0"/>
              <a:t>R</a:t>
            </a:r>
            <a:r>
              <a:rPr lang="it-IT" b="1" dirty="0" smtClean="0"/>
              <a:t>azionalizzazione</a:t>
            </a:r>
            <a:endParaRPr lang="it-IT" b="1" dirty="0"/>
          </a:p>
        </p:txBody>
      </p:sp>
      <p:sp>
        <p:nvSpPr>
          <p:cNvPr id="7" name="Freccia a destra 6"/>
          <p:cNvSpPr/>
          <p:nvPr/>
        </p:nvSpPr>
        <p:spPr>
          <a:xfrm>
            <a:off x="4172418" y="2901304"/>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4067944" y="5733060"/>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arrotondato 12"/>
          <p:cNvSpPr/>
          <p:nvPr/>
        </p:nvSpPr>
        <p:spPr>
          <a:xfrm>
            <a:off x="5321240" y="3982726"/>
            <a:ext cx="3528392" cy="9237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a:t>Cause di esclusione </a:t>
            </a:r>
            <a:r>
              <a:rPr lang="it-IT" sz="2400" b="1" dirty="0" smtClean="0"/>
              <a:t>NON AUTOMATICHE</a:t>
            </a:r>
            <a:endParaRPr lang="it-IT" sz="2400" b="1" dirty="0">
              <a:solidFill>
                <a:schemeClr val="bg1"/>
              </a:solidFill>
            </a:endParaRPr>
          </a:p>
        </p:txBody>
      </p:sp>
      <p:sp>
        <p:nvSpPr>
          <p:cNvPr id="14" name="Freccia a destra 13"/>
          <p:cNvSpPr/>
          <p:nvPr/>
        </p:nvSpPr>
        <p:spPr>
          <a:xfrm>
            <a:off x="4111140" y="4304758"/>
            <a:ext cx="72008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5292456" y="5308591"/>
            <a:ext cx="3528392" cy="9237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b="1" dirty="0" smtClean="0"/>
              <a:t>TIPIZZAZIONE</a:t>
            </a:r>
            <a:r>
              <a:rPr lang="it-IT" sz="2400" dirty="0" smtClean="0"/>
              <a:t> illecito professionale</a:t>
            </a:r>
            <a:endParaRPr lang="it-IT" sz="2400" b="1" dirty="0">
              <a:solidFill>
                <a:schemeClr val="bg1"/>
              </a:solidFill>
            </a:endParaRPr>
          </a:p>
        </p:txBody>
      </p:sp>
    </p:spTree>
    <p:extLst>
      <p:ext uri="{BB962C8B-B14F-4D97-AF65-F5344CB8AC3E}">
        <p14:creationId xmlns:p14="http://schemas.microsoft.com/office/powerpoint/2010/main" val="1640654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51</a:t>
            </a:fld>
            <a:endParaRPr lang="it-IT" sz="1400" dirty="0">
              <a:solidFill>
                <a:schemeClr val="tx1"/>
              </a:solidFill>
            </a:endParaRPr>
          </a:p>
        </p:txBody>
      </p:sp>
      <p:sp>
        <p:nvSpPr>
          <p:cNvPr id="11" name="Rettangolo arrotondato 10"/>
          <p:cNvSpPr/>
          <p:nvPr/>
        </p:nvSpPr>
        <p:spPr>
          <a:xfrm>
            <a:off x="683568" y="1124744"/>
            <a:ext cx="7129128" cy="1368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b="1" dirty="0" smtClean="0"/>
              <a:t>Ampliamento</a:t>
            </a:r>
            <a:r>
              <a:rPr lang="it-IT" sz="2400" dirty="0" smtClean="0"/>
              <a:t> </a:t>
            </a:r>
            <a:r>
              <a:rPr lang="it-IT" sz="2400" dirty="0"/>
              <a:t>della disciplina del c.d. “</a:t>
            </a:r>
            <a:r>
              <a:rPr lang="it-IT" sz="2400" b="1" dirty="0"/>
              <a:t>self </a:t>
            </a:r>
            <a:r>
              <a:rPr lang="it-IT" sz="2400" b="1" dirty="0" err="1"/>
              <a:t>cleaning</a:t>
            </a:r>
            <a:r>
              <a:rPr lang="it-IT" sz="2400" dirty="0"/>
              <a:t>” </a:t>
            </a:r>
            <a:r>
              <a:rPr lang="it-IT" sz="2400" dirty="0" smtClean="0"/>
              <a:t>(fino a dopo la presentazione dell’offerta)</a:t>
            </a:r>
            <a:endParaRPr lang="it-IT" b="1" dirty="0">
              <a:solidFill>
                <a:schemeClr val="bg1"/>
              </a:solidFill>
            </a:endParaRPr>
          </a:p>
        </p:txBody>
      </p:sp>
      <p:sp>
        <p:nvSpPr>
          <p:cNvPr id="9" name="Rettangolo arrotondato 8"/>
          <p:cNvSpPr/>
          <p:nvPr/>
        </p:nvSpPr>
        <p:spPr>
          <a:xfrm>
            <a:off x="4410944" y="436183"/>
            <a:ext cx="3600400" cy="3600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b="1" dirty="0" smtClean="0"/>
              <a:t>Cause di esclusione </a:t>
            </a:r>
            <a:endParaRPr lang="it-IT" sz="2400" b="1" dirty="0"/>
          </a:p>
        </p:txBody>
      </p:sp>
      <p:sp>
        <p:nvSpPr>
          <p:cNvPr id="13" name="Rettangolo arrotondato 12"/>
          <p:cNvSpPr/>
          <p:nvPr/>
        </p:nvSpPr>
        <p:spPr>
          <a:xfrm>
            <a:off x="683568" y="2780928"/>
            <a:ext cx="7200800" cy="160637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it-IT" sz="2400" b="1" dirty="0" smtClean="0"/>
              <a:t>Allargamento</a:t>
            </a:r>
            <a:r>
              <a:rPr lang="it-IT" sz="2400" dirty="0" smtClean="0"/>
              <a:t> spettro </a:t>
            </a:r>
            <a:r>
              <a:rPr lang="it-IT" sz="2400" b="1" dirty="0"/>
              <a:t>temporale </a:t>
            </a:r>
            <a:r>
              <a:rPr lang="it-IT" sz="2400" dirty="0"/>
              <a:t>di rilevanza dell’ammissione al </a:t>
            </a:r>
            <a:r>
              <a:rPr lang="it-IT" sz="2400" b="1" dirty="0"/>
              <a:t>controllo giudiziario </a:t>
            </a:r>
            <a:r>
              <a:rPr lang="it-IT" sz="2400" dirty="0"/>
              <a:t>ex art. 34-bis del decreto legislativo n. 159 del </a:t>
            </a:r>
            <a:r>
              <a:rPr lang="it-IT" sz="2400" dirty="0" smtClean="0"/>
              <a:t>2011 (fino a prima dell’aggiudicazione)</a:t>
            </a:r>
            <a:endParaRPr lang="it-IT" sz="2400" b="1" dirty="0">
              <a:solidFill>
                <a:schemeClr val="bg1"/>
              </a:solidFill>
            </a:endParaRPr>
          </a:p>
        </p:txBody>
      </p:sp>
      <p:sp>
        <p:nvSpPr>
          <p:cNvPr id="7" name="Rettangolo arrotondato 6"/>
          <p:cNvSpPr/>
          <p:nvPr/>
        </p:nvSpPr>
        <p:spPr>
          <a:xfrm>
            <a:off x="611561" y="4675331"/>
            <a:ext cx="7272808" cy="18595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it-IT" sz="2400" dirty="0">
                <a:solidFill>
                  <a:schemeClr val="tx1"/>
                </a:solidFill>
              </a:rPr>
              <a:t>Espunta previsione di cui alla lettera </a:t>
            </a:r>
            <a:r>
              <a:rPr lang="it-IT" sz="2400" b="1" dirty="0">
                <a:solidFill>
                  <a:schemeClr val="tx1"/>
                </a:solidFill>
              </a:rPr>
              <a:t>f-bis) </a:t>
            </a:r>
            <a:r>
              <a:rPr lang="it-IT" sz="2400" b="1" dirty="0" smtClean="0">
                <a:solidFill>
                  <a:schemeClr val="tx1"/>
                </a:solidFill>
              </a:rPr>
              <a:t>art. 80 </a:t>
            </a:r>
            <a:r>
              <a:rPr lang="it-IT" sz="2400" dirty="0" err="1" smtClean="0">
                <a:solidFill>
                  <a:schemeClr val="tx1"/>
                </a:solidFill>
              </a:rPr>
              <a:t>D.Lgs.</a:t>
            </a:r>
            <a:r>
              <a:rPr lang="it-IT" sz="2400" dirty="0" smtClean="0">
                <a:solidFill>
                  <a:schemeClr val="tx1"/>
                </a:solidFill>
              </a:rPr>
              <a:t> n. 50/2016: «</a:t>
            </a:r>
            <a:r>
              <a:rPr lang="it-IT" sz="2400" i="1" dirty="0" smtClean="0">
                <a:solidFill>
                  <a:schemeClr val="tx1"/>
                </a:solidFill>
              </a:rPr>
              <a:t>l’operatore </a:t>
            </a:r>
            <a:r>
              <a:rPr lang="it-IT" sz="2400" i="1" dirty="0">
                <a:solidFill>
                  <a:schemeClr val="tx1"/>
                </a:solidFill>
              </a:rPr>
              <a:t>economico che presenti nella procedura di gara in corso e negli affidamenti di subappalti documentazione o dichiarazioni non </a:t>
            </a:r>
            <a:r>
              <a:rPr lang="it-IT" sz="2400" i="1" dirty="0" smtClean="0">
                <a:solidFill>
                  <a:schemeClr val="tx1"/>
                </a:solidFill>
              </a:rPr>
              <a:t>veritiere</a:t>
            </a:r>
            <a:r>
              <a:rPr lang="it-IT" sz="2400" dirty="0" smtClean="0">
                <a:solidFill>
                  <a:schemeClr val="tx1"/>
                </a:solidFill>
              </a:rPr>
              <a:t>» </a:t>
            </a:r>
            <a:r>
              <a:rPr lang="it-IT" dirty="0" smtClean="0">
                <a:solidFill>
                  <a:schemeClr val="tx1"/>
                </a:solidFill>
              </a:rPr>
              <a:t>(v. </a:t>
            </a:r>
            <a:r>
              <a:rPr lang="es-ES" dirty="0">
                <a:solidFill>
                  <a:schemeClr val="tx1"/>
                </a:solidFill>
              </a:rPr>
              <a:t>Adunanza Plenaria n. 16 del 28 agosto 2020</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545112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52</a:t>
            </a:fld>
            <a:endParaRPr lang="it-IT" sz="1400" dirty="0">
              <a:solidFill>
                <a:schemeClr val="tx1"/>
              </a:solidFill>
            </a:endParaRPr>
          </a:p>
        </p:txBody>
      </p:sp>
      <p:sp>
        <p:nvSpPr>
          <p:cNvPr id="11" name="Rettangolo arrotondato 10"/>
          <p:cNvSpPr/>
          <p:nvPr/>
        </p:nvSpPr>
        <p:spPr>
          <a:xfrm>
            <a:off x="4468656" y="217520"/>
            <a:ext cx="4342442" cy="6429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b="1" dirty="0" smtClean="0"/>
              <a:t>Riformulato  l’ambito soggettivo </a:t>
            </a:r>
            <a:endParaRPr lang="it-IT" b="1" dirty="0">
              <a:solidFill>
                <a:schemeClr val="bg1"/>
              </a:solidFill>
            </a:endParaRPr>
          </a:p>
        </p:txBody>
      </p:sp>
      <p:sp>
        <p:nvSpPr>
          <p:cNvPr id="15" name="Rettangolo arrotondato 14"/>
          <p:cNvSpPr/>
          <p:nvPr/>
        </p:nvSpPr>
        <p:spPr>
          <a:xfrm>
            <a:off x="572622" y="1167722"/>
            <a:ext cx="8281484" cy="9237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it-IT" sz="2400" b="1" dirty="0" smtClean="0"/>
              <a:t>Espunti</a:t>
            </a:r>
            <a:r>
              <a:rPr lang="it-IT" sz="2400" dirty="0" smtClean="0"/>
              <a:t> </a:t>
            </a:r>
            <a:r>
              <a:rPr lang="it-IT" sz="2400" dirty="0"/>
              <a:t>i riferimenti ai “</a:t>
            </a:r>
            <a:r>
              <a:rPr lang="it-IT" sz="2400" b="1" dirty="0"/>
              <a:t>soggetti </a:t>
            </a:r>
            <a:r>
              <a:rPr lang="it-IT" sz="2400" b="1" dirty="0" smtClean="0"/>
              <a:t>cessati</a:t>
            </a:r>
            <a:r>
              <a:rPr lang="it-IT" sz="2400" dirty="0"/>
              <a:t>” dalla carica nell'</a:t>
            </a:r>
            <a:r>
              <a:rPr lang="it-IT" sz="2400" b="1" dirty="0"/>
              <a:t>anno antecedente</a:t>
            </a:r>
            <a:r>
              <a:rPr lang="it-IT" sz="2400" dirty="0"/>
              <a:t> la data di pubblicazione del bando di gara </a:t>
            </a:r>
            <a:endParaRPr lang="it-IT" sz="2400" b="1" dirty="0">
              <a:solidFill>
                <a:schemeClr val="bg1"/>
              </a:solidFill>
            </a:endParaRPr>
          </a:p>
        </p:txBody>
      </p:sp>
      <p:sp>
        <p:nvSpPr>
          <p:cNvPr id="16" name="Rettangolo arrotondato 15"/>
          <p:cNvSpPr/>
          <p:nvPr/>
        </p:nvSpPr>
        <p:spPr>
          <a:xfrm>
            <a:off x="579998" y="2352669"/>
            <a:ext cx="8281484" cy="9237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it-IT" sz="2400" b="1" dirty="0" smtClean="0">
                <a:solidFill>
                  <a:schemeClr val="tx1"/>
                </a:solidFill>
              </a:rPr>
              <a:t>Espunto</a:t>
            </a:r>
            <a:r>
              <a:rPr lang="it-IT" sz="2400" dirty="0" smtClean="0">
                <a:solidFill>
                  <a:schemeClr val="tx1"/>
                </a:solidFill>
              </a:rPr>
              <a:t> </a:t>
            </a:r>
            <a:r>
              <a:rPr lang="it-IT" sz="2400" dirty="0">
                <a:solidFill>
                  <a:schemeClr val="tx1"/>
                </a:solidFill>
              </a:rPr>
              <a:t>il riferimento del </a:t>
            </a:r>
            <a:r>
              <a:rPr lang="it-IT" sz="2400" b="1" dirty="0">
                <a:solidFill>
                  <a:schemeClr val="tx1"/>
                </a:solidFill>
              </a:rPr>
              <a:t>socio di maggioranza </a:t>
            </a:r>
            <a:r>
              <a:rPr lang="it-IT" sz="2400" dirty="0">
                <a:solidFill>
                  <a:schemeClr val="tx1"/>
                </a:solidFill>
              </a:rPr>
              <a:t>in caso di società con un numero di </a:t>
            </a:r>
            <a:r>
              <a:rPr lang="it-IT" sz="2400" b="1" dirty="0">
                <a:solidFill>
                  <a:schemeClr val="tx1"/>
                </a:solidFill>
              </a:rPr>
              <a:t>soci pari o inferiore a quattro</a:t>
            </a:r>
            <a:r>
              <a:rPr lang="it-IT" sz="2400" dirty="0">
                <a:solidFill>
                  <a:schemeClr val="tx1"/>
                </a:solidFill>
              </a:rPr>
              <a:t>; </a:t>
            </a:r>
            <a:endParaRPr lang="it-IT" sz="2400" b="1" dirty="0">
              <a:solidFill>
                <a:schemeClr val="tx1"/>
              </a:solidFill>
            </a:endParaRPr>
          </a:p>
        </p:txBody>
      </p:sp>
      <p:sp>
        <p:nvSpPr>
          <p:cNvPr id="17" name="Rettangolo arrotondato 16"/>
          <p:cNvSpPr/>
          <p:nvPr/>
        </p:nvSpPr>
        <p:spPr>
          <a:xfrm>
            <a:off x="572622" y="3458453"/>
            <a:ext cx="8281484" cy="9237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it-IT" sz="2400" dirty="0" smtClean="0">
                <a:solidFill>
                  <a:schemeClr val="tx1"/>
                </a:solidFill>
              </a:rPr>
              <a:t>Inclusi gli </a:t>
            </a:r>
            <a:r>
              <a:rPr lang="it-IT" sz="2400" b="1" dirty="0">
                <a:solidFill>
                  <a:schemeClr val="tx1"/>
                </a:solidFill>
              </a:rPr>
              <a:t>amministratori di </a:t>
            </a:r>
            <a:r>
              <a:rPr lang="it-IT" sz="2400" b="1" dirty="0" smtClean="0">
                <a:solidFill>
                  <a:schemeClr val="tx1"/>
                </a:solidFill>
              </a:rPr>
              <a:t>fatto,</a:t>
            </a:r>
            <a:r>
              <a:rPr lang="it-IT" sz="2400" dirty="0" smtClean="0">
                <a:solidFill>
                  <a:schemeClr val="tx1"/>
                </a:solidFill>
              </a:rPr>
              <a:t> </a:t>
            </a:r>
            <a:r>
              <a:rPr lang="it-IT" sz="2400" dirty="0">
                <a:solidFill>
                  <a:schemeClr val="tx1"/>
                </a:solidFill>
              </a:rPr>
              <a:t>codificandosi un saldo approdo della </a:t>
            </a:r>
            <a:r>
              <a:rPr lang="it-IT" sz="2400" dirty="0" smtClean="0">
                <a:solidFill>
                  <a:schemeClr val="tx1"/>
                </a:solidFill>
              </a:rPr>
              <a:t>giurisprudenza.</a:t>
            </a:r>
            <a:endParaRPr lang="it-IT" sz="2400" b="1" dirty="0">
              <a:solidFill>
                <a:schemeClr val="tx1"/>
              </a:solidFill>
            </a:endParaRPr>
          </a:p>
        </p:txBody>
      </p:sp>
      <p:sp>
        <p:nvSpPr>
          <p:cNvPr id="10" name="Rettangolo arrotondato 9"/>
          <p:cNvSpPr/>
          <p:nvPr/>
        </p:nvSpPr>
        <p:spPr>
          <a:xfrm>
            <a:off x="587206" y="4573265"/>
            <a:ext cx="8281484" cy="9237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it-IT" sz="2400" b="1" dirty="0" smtClean="0"/>
              <a:t>Espunti</a:t>
            </a:r>
            <a:r>
              <a:rPr lang="it-IT" sz="2400" dirty="0" smtClean="0"/>
              <a:t> il riferimento al “</a:t>
            </a:r>
            <a:r>
              <a:rPr lang="it-IT" sz="2400" b="1" dirty="0" smtClean="0"/>
              <a:t>socio unico persona fisica</a:t>
            </a:r>
            <a:r>
              <a:rPr lang="it-IT" sz="2400" dirty="0" smtClean="0"/>
              <a:t>”. Si parla di «socio unico» includendo anche la </a:t>
            </a:r>
            <a:r>
              <a:rPr lang="it-IT" sz="2400" b="1" dirty="0" smtClean="0"/>
              <a:t>persona giuridica.</a:t>
            </a:r>
            <a:endParaRPr lang="it-IT" sz="2400" b="1" dirty="0">
              <a:solidFill>
                <a:schemeClr val="bg1"/>
              </a:solidFill>
            </a:endParaRPr>
          </a:p>
        </p:txBody>
      </p:sp>
      <p:sp>
        <p:nvSpPr>
          <p:cNvPr id="12" name="Rettangolo arrotondato 11"/>
          <p:cNvSpPr/>
          <p:nvPr/>
        </p:nvSpPr>
        <p:spPr>
          <a:xfrm>
            <a:off x="587206" y="5679049"/>
            <a:ext cx="8281484" cy="10028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it-IT" sz="2400" b="1" dirty="0" smtClean="0">
                <a:solidFill>
                  <a:schemeClr val="tx1"/>
                </a:solidFill>
              </a:rPr>
              <a:t>Socio persona </a:t>
            </a:r>
            <a:r>
              <a:rPr lang="it-IT" sz="2400" b="1" dirty="0">
                <a:solidFill>
                  <a:schemeClr val="tx1"/>
                </a:solidFill>
              </a:rPr>
              <a:t>giuridica </a:t>
            </a:r>
            <a:r>
              <a:rPr lang="it-IT" sz="2400" dirty="0">
                <a:solidFill>
                  <a:schemeClr val="tx1"/>
                </a:solidFill>
              </a:rPr>
              <a:t>l’esclusione va disposta se la sentenza o il decreto ovvero la misura </a:t>
            </a:r>
            <a:r>
              <a:rPr lang="it-IT" sz="2400" dirty="0" err="1">
                <a:solidFill>
                  <a:schemeClr val="tx1"/>
                </a:solidFill>
              </a:rPr>
              <a:t>interdittiva</a:t>
            </a:r>
            <a:r>
              <a:rPr lang="it-IT" sz="2400" dirty="0">
                <a:solidFill>
                  <a:schemeClr val="tx1"/>
                </a:solidFill>
              </a:rPr>
              <a:t> </a:t>
            </a:r>
            <a:r>
              <a:rPr lang="it-IT" sz="2400" dirty="0" smtClean="0">
                <a:solidFill>
                  <a:schemeClr val="tx1"/>
                </a:solidFill>
              </a:rPr>
              <a:t>riguardino gli </a:t>
            </a:r>
            <a:r>
              <a:rPr lang="it-IT" sz="2400" b="1" dirty="0">
                <a:solidFill>
                  <a:schemeClr val="tx1"/>
                </a:solidFill>
              </a:rPr>
              <a:t>amministratori </a:t>
            </a:r>
            <a:r>
              <a:rPr lang="it-IT" sz="2400" dirty="0">
                <a:solidFill>
                  <a:schemeClr val="tx1"/>
                </a:solidFill>
              </a:rPr>
              <a:t>di quest’ultima</a:t>
            </a:r>
            <a:endParaRPr lang="it-IT" sz="2400" b="1" dirty="0">
              <a:solidFill>
                <a:schemeClr val="tx1"/>
              </a:solidFill>
            </a:endParaRPr>
          </a:p>
        </p:txBody>
      </p:sp>
    </p:spTree>
    <p:extLst>
      <p:ext uri="{BB962C8B-B14F-4D97-AF65-F5344CB8AC3E}">
        <p14:creationId xmlns:p14="http://schemas.microsoft.com/office/powerpoint/2010/main" val="3245830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53</a:t>
            </a:fld>
            <a:endParaRPr lang="it-IT" sz="1400" dirty="0">
              <a:solidFill>
                <a:schemeClr val="tx1"/>
              </a:solidFill>
            </a:endParaRPr>
          </a:p>
        </p:txBody>
      </p:sp>
      <p:sp>
        <p:nvSpPr>
          <p:cNvPr id="11" name="Rettangolo arrotondato 10"/>
          <p:cNvSpPr/>
          <p:nvPr/>
        </p:nvSpPr>
        <p:spPr>
          <a:xfrm>
            <a:off x="323528" y="3140968"/>
            <a:ext cx="8496944" cy="28083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smtClean="0"/>
              <a:t>… si ha tutte le </a:t>
            </a:r>
            <a:r>
              <a:rPr lang="it-IT" sz="2400" dirty="0"/>
              <a:t>volte in cui a un soggetto sia affidata la funzione di </a:t>
            </a:r>
            <a:r>
              <a:rPr lang="it-IT" sz="2400" b="1" dirty="0"/>
              <a:t>cura di un interesse altrui </a:t>
            </a:r>
            <a:r>
              <a:rPr lang="it-IT" sz="2400" dirty="0" smtClean="0"/>
              <a:t>(c.d. </a:t>
            </a:r>
            <a:r>
              <a:rPr lang="it-IT" sz="2400" dirty="0"/>
              <a:t>interesse </a:t>
            </a:r>
            <a:r>
              <a:rPr lang="it-IT" sz="2400" b="1" dirty="0"/>
              <a:t>funzionalizzato</a:t>
            </a:r>
            <a:r>
              <a:rPr lang="it-IT" sz="2400" dirty="0"/>
              <a:t>) ed egli si trovi, al contempo, ad essere titolare (</a:t>
            </a:r>
            <a:r>
              <a:rPr lang="it-IT" sz="2400" i="1" dirty="0"/>
              <a:t>de iure </a:t>
            </a:r>
            <a:r>
              <a:rPr lang="it-IT" sz="2400" i="1" dirty="0" err="1"/>
              <a:t>vel</a:t>
            </a:r>
            <a:r>
              <a:rPr lang="it-IT" sz="2400" i="1" dirty="0"/>
              <a:t> de facto</a:t>
            </a:r>
            <a:r>
              <a:rPr lang="it-IT" sz="2400" dirty="0"/>
              <a:t>) di un </a:t>
            </a:r>
            <a:r>
              <a:rPr lang="it-IT" sz="2400" b="1" dirty="0"/>
              <a:t>diverso interesse </a:t>
            </a:r>
            <a:r>
              <a:rPr lang="it-IT" sz="2400" dirty="0"/>
              <a:t>la cui soddisfazione avviene aumentando i </a:t>
            </a:r>
            <a:r>
              <a:rPr lang="it-IT" sz="2400" b="1" dirty="0"/>
              <a:t>costi</a:t>
            </a:r>
            <a:r>
              <a:rPr lang="it-IT" sz="2400" dirty="0"/>
              <a:t> o diminuendo</a:t>
            </a:r>
            <a:r>
              <a:rPr lang="it-IT" sz="2400" b="1" dirty="0"/>
              <a:t> </a:t>
            </a:r>
            <a:r>
              <a:rPr lang="it-IT" sz="2400" dirty="0"/>
              <a:t>i</a:t>
            </a:r>
            <a:r>
              <a:rPr lang="it-IT" sz="2400" b="1" dirty="0"/>
              <a:t> benefici</a:t>
            </a:r>
            <a:r>
              <a:rPr lang="it-IT" sz="2400" dirty="0"/>
              <a:t> dell’interesse funzionalizzato</a:t>
            </a:r>
            <a:endParaRPr lang="it-IT" b="1" dirty="0">
              <a:solidFill>
                <a:schemeClr val="bg1"/>
              </a:solidFill>
            </a:endParaRPr>
          </a:p>
        </p:txBody>
      </p:sp>
      <p:sp>
        <p:nvSpPr>
          <p:cNvPr id="9" name="Rettangolo arrotondato 8"/>
          <p:cNvSpPr/>
          <p:nvPr/>
        </p:nvSpPr>
        <p:spPr>
          <a:xfrm>
            <a:off x="2320328" y="980410"/>
            <a:ext cx="4896544" cy="1158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t>Artt. 16 e 95, comma 1 </a:t>
            </a:r>
            <a:r>
              <a:rPr lang="it-IT" sz="2800" b="1" dirty="0" err="1" smtClean="0"/>
              <a:t>lett</a:t>
            </a:r>
            <a:r>
              <a:rPr lang="it-IT" sz="2800" b="1" dirty="0" smtClean="0"/>
              <a:t>. b)</a:t>
            </a:r>
          </a:p>
          <a:p>
            <a:pPr algn="ctr"/>
            <a:r>
              <a:rPr lang="it-IT" sz="2800" b="1" dirty="0" smtClean="0"/>
              <a:t>Conflitto di interessi </a:t>
            </a:r>
            <a:endParaRPr lang="it-IT" sz="2800" b="1" dirty="0"/>
          </a:p>
        </p:txBody>
      </p:sp>
      <p:sp>
        <p:nvSpPr>
          <p:cNvPr id="2" name="Freccia in giù 1"/>
          <p:cNvSpPr/>
          <p:nvPr/>
        </p:nvSpPr>
        <p:spPr>
          <a:xfrm>
            <a:off x="4283968" y="2280008"/>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5364088" y="2396909"/>
            <a:ext cx="309634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2400" b="1" dirty="0" smtClean="0"/>
              <a:t>Nozione (comunitaria)</a:t>
            </a:r>
            <a:endParaRPr lang="it-IT" sz="2400" b="1" dirty="0"/>
          </a:p>
        </p:txBody>
      </p:sp>
    </p:spTree>
    <p:extLst>
      <p:ext uri="{BB962C8B-B14F-4D97-AF65-F5344CB8AC3E}">
        <p14:creationId xmlns:p14="http://schemas.microsoft.com/office/powerpoint/2010/main" val="480610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54</a:t>
            </a:fld>
            <a:endParaRPr lang="it-IT" sz="1400" dirty="0">
              <a:solidFill>
                <a:schemeClr val="tx1"/>
              </a:solidFill>
            </a:endParaRPr>
          </a:p>
        </p:txBody>
      </p:sp>
      <p:sp>
        <p:nvSpPr>
          <p:cNvPr id="11" name="Rettangolo arrotondato 10"/>
          <p:cNvSpPr/>
          <p:nvPr/>
        </p:nvSpPr>
        <p:spPr>
          <a:xfrm>
            <a:off x="323528" y="3140968"/>
            <a:ext cx="8496944" cy="28083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smtClean="0"/>
              <a:t>… </a:t>
            </a:r>
            <a:r>
              <a:rPr lang="it-IT" sz="2400" dirty="0" smtClean="0">
                <a:solidFill>
                  <a:schemeClr val="tx1"/>
                </a:solidFill>
              </a:rPr>
              <a:t>non </a:t>
            </a:r>
            <a:r>
              <a:rPr lang="it-IT" sz="2400" dirty="0">
                <a:solidFill>
                  <a:schemeClr val="tx1"/>
                </a:solidFill>
              </a:rPr>
              <a:t>consiste quindi in comportamenti dannosi per l’interesse funzionalizzato, ma in una condizione giuridica o di fatto dalla quale scaturisce un </a:t>
            </a:r>
            <a:r>
              <a:rPr lang="it-IT" sz="2400" b="1" dirty="0">
                <a:solidFill>
                  <a:schemeClr val="tx1"/>
                </a:solidFill>
              </a:rPr>
              <a:t>rischio</a:t>
            </a:r>
            <a:r>
              <a:rPr lang="it-IT" sz="2400" dirty="0">
                <a:solidFill>
                  <a:schemeClr val="tx1"/>
                </a:solidFill>
              </a:rPr>
              <a:t> di siffatti comportamenti, un </a:t>
            </a:r>
            <a:r>
              <a:rPr lang="it-IT" sz="2400" b="1" dirty="0">
                <a:solidFill>
                  <a:schemeClr val="tx1"/>
                </a:solidFill>
              </a:rPr>
              <a:t>rischio di danno</a:t>
            </a:r>
            <a:r>
              <a:rPr lang="it-IT" sz="2400" dirty="0">
                <a:solidFill>
                  <a:schemeClr val="tx1"/>
                </a:solidFill>
              </a:rPr>
              <a:t>. L’essere in </a:t>
            </a:r>
            <a:r>
              <a:rPr lang="it-IT" sz="2400" b="1" dirty="0">
                <a:solidFill>
                  <a:schemeClr val="tx1"/>
                </a:solidFill>
              </a:rPr>
              <a:t>conflitto</a:t>
            </a:r>
            <a:r>
              <a:rPr lang="it-IT" sz="2400" dirty="0">
                <a:solidFill>
                  <a:schemeClr val="tx1"/>
                </a:solidFill>
              </a:rPr>
              <a:t> e </a:t>
            </a:r>
            <a:r>
              <a:rPr lang="it-IT" sz="2400" b="1" dirty="0">
                <a:solidFill>
                  <a:schemeClr val="tx1"/>
                </a:solidFill>
              </a:rPr>
              <a:t>abusare</a:t>
            </a:r>
            <a:r>
              <a:rPr lang="it-IT" sz="2400" dirty="0">
                <a:solidFill>
                  <a:schemeClr val="tx1"/>
                </a:solidFill>
              </a:rPr>
              <a:t> effettivamente della propria posizione sono due </a:t>
            </a:r>
            <a:r>
              <a:rPr lang="it-IT" sz="2400" b="1" dirty="0">
                <a:solidFill>
                  <a:schemeClr val="tx1"/>
                </a:solidFill>
              </a:rPr>
              <a:t>aspetti distinti</a:t>
            </a:r>
            <a:r>
              <a:rPr lang="it-IT" sz="2400" dirty="0">
                <a:solidFill>
                  <a:schemeClr val="tx1"/>
                </a:solidFill>
              </a:rPr>
              <a:t>. </a:t>
            </a:r>
            <a:endParaRPr lang="it-IT" b="1" dirty="0">
              <a:solidFill>
                <a:schemeClr val="tx1"/>
              </a:solidFill>
            </a:endParaRPr>
          </a:p>
        </p:txBody>
      </p:sp>
      <p:sp>
        <p:nvSpPr>
          <p:cNvPr id="9" name="Rettangolo arrotondato 8"/>
          <p:cNvSpPr/>
          <p:nvPr/>
        </p:nvSpPr>
        <p:spPr>
          <a:xfrm>
            <a:off x="2771800" y="980728"/>
            <a:ext cx="3600400" cy="1158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t>Conflitto di interessi </a:t>
            </a:r>
            <a:endParaRPr lang="it-IT" sz="2800" b="1" dirty="0"/>
          </a:p>
        </p:txBody>
      </p:sp>
      <p:sp>
        <p:nvSpPr>
          <p:cNvPr id="2" name="Freccia in giù 1"/>
          <p:cNvSpPr/>
          <p:nvPr/>
        </p:nvSpPr>
        <p:spPr>
          <a:xfrm>
            <a:off x="4283968" y="2280008"/>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64390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55</a:t>
            </a:fld>
            <a:endParaRPr lang="it-IT" sz="1400" dirty="0">
              <a:solidFill>
                <a:schemeClr val="tx1"/>
              </a:solidFill>
            </a:endParaRPr>
          </a:p>
        </p:txBody>
      </p:sp>
      <p:sp>
        <p:nvSpPr>
          <p:cNvPr id="11" name="Rettangolo arrotondato 10"/>
          <p:cNvSpPr/>
          <p:nvPr/>
        </p:nvSpPr>
        <p:spPr>
          <a:xfrm>
            <a:off x="323528" y="3140968"/>
            <a:ext cx="8208912" cy="28083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400" dirty="0"/>
              <a:t>… </a:t>
            </a:r>
            <a:r>
              <a:rPr lang="it-IT" sz="2400" dirty="0">
                <a:solidFill>
                  <a:schemeClr val="tx1"/>
                </a:solidFill>
              </a:rPr>
              <a:t>In coerenza con il principio della </a:t>
            </a:r>
            <a:r>
              <a:rPr lang="it-IT" sz="2400" b="1" dirty="0">
                <a:solidFill>
                  <a:schemeClr val="tx1"/>
                </a:solidFill>
              </a:rPr>
              <a:t>fiducia</a:t>
            </a:r>
            <a:r>
              <a:rPr lang="it-IT" sz="2400" dirty="0">
                <a:solidFill>
                  <a:schemeClr val="tx1"/>
                </a:solidFill>
              </a:rPr>
              <a:t> e per preservare la funzionalità dell’azione amministrativa, la percepita minaccia all’imparzialità e indipendenza deve essere </a:t>
            </a:r>
            <a:r>
              <a:rPr lang="it-IT" sz="2400" b="1" dirty="0">
                <a:solidFill>
                  <a:schemeClr val="tx1"/>
                </a:solidFill>
              </a:rPr>
              <a:t>provata</a:t>
            </a:r>
            <a:r>
              <a:rPr lang="it-IT" sz="2400" dirty="0">
                <a:solidFill>
                  <a:schemeClr val="tx1"/>
                </a:solidFill>
              </a:rPr>
              <a:t> da </a:t>
            </a:r>
            <a:r>
              <a:rPr lang="it-IT" sz="2400" b="1" dirty="0">
                <a:solidFill>
                  <a:schemeClr val="tx1"/>
                </a:solidFill>
              </a:rPr>
              <a:t>chi invoca il conflitto</a:t>
            </a:r>
            <a:r>
              <a:rPr lang="it-IT" sz="2400" dirty="0">
                <a:solidFill>
                  <a:schemeClr val="tx1"/>
                </a:solidFill>
              </a:rPr>
              <a:t> sulla base di presupposti specifici e documentati e deve riferirsi a </a:t>
            </a:r>
            <a:r>
              <a:rPr lang="it-IT" sz="2400" b="1" dirty="0">
                <a:solidFill>
                  <a:schemeClr val="tx1"/>
                </a:solidFill>
              </a:rPr>
              <a:t>interessi effettivi</a:t>
            </a:r>
            <a:r>
              <a:rPr lang="it-IT" sz="2400" dirty="0">
                <a:solidFill>
                  <a:schemeClr val="tx1"/>
                </a:solidFill>
              </a:rPr>
              <a:t>, la cui soddisfazione sia conseguibile solo subordinando un interesse all’altro.</a:t>
            </a:r>
            <a:endParaRPr lang="it-IT" b="1" dirty="0">
              <a:solidFill>
                <a:schemeClr val="tx1"/>
              </a:solidFill>
            </a:endParaRPr>
          </a:p>
        </p:txBody>
      </p:sp>
      <p:sp>
        <p:nvSpPr>
          <p:cNvPr id="9" name="Rettangolo arrotondato 8"/>
          <p:cNvSpPr/>
          <p:nvPr/>
        </p:nvSpPr>
        <p:spPr>
          <a:xfrm>
            <a:off x="2627784" y="836712"/>
            <a:ext cx="3600400" cy="1158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t>Conflitto di interessi </a:t>
            </a:r>
            <a:endParaRPr lang="it-IT" sz="2800" b="1" dirty="0"/>
          </a:p>
        </p:txBody>
      </p:sp>
      <p:sp>
        <p:nvSpPr>
          <p:cNvPr id="2" name="Freccia in giù 1"/>
          <p:cNvSpPr/>
          <p:nvPr/>
        </p:nvSpPr>
        <p:spPr>
          <a:xfrm>
            <a:off x="4135252" y="2208000"/>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5580112" y="2198644"/>
            <a:ext cx="244827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sz="2400" b="1" dirty="0" smtClean="0"/>
              <a:t>Onere della prova </a:t>
            </a:r>
            <a:endParaRPr lang="it-IT" sz="2400" b="1" dirty="0"/>
          </a:p>
        </p:txBody>
      </p:sp>
    </p:spTree>
    <p:extLst>
      <p:ext uri="{BB962C8B-B14F-4D97-AF65-F5344CB8AC3E}">
        <p14:creationId xmlns:p14="http://schemas.microsoft.com/office/powerpoint/2010/main" val="947980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56</a:t>
            </a:fld>
            <a:endParaRPr lang="it-IT" sz="1400" dirty="0">
              <a:solidFill>
                <a:schemeClr val="tx1"/>
              </a:solidFill>
            </a:endParaRPr>
          </a:p>
        </p:txBody>
      </p:sp>
      <p:sp>
        <p:nvSpPr>
          <p:cNvPr id="11" name="Rettangolo arrotondato 10"/>
          <p:cNvSpPr/>
          <p:nvPr/>
        </p:nvSpPr>
        <p:spPr>
          <a:xfrm>
            <a:off x="5115452" y="4069200"/>
            <a:ext cx="3240360" cy="116787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it-IT" sz="2400" b="1" dirty="0" smtClean="0">
                <a:solidFill>
                  <a:schemeClr val="tx1"/>
                </a:solidFill>
              </a:rPr>
              <a:t>Centralità del contratto </a:t>
            </a:r>
            <a:endParaRPr lang="it-IT" b="1" dirty="0">
              <a:solidFill>
                <a:schemeClr val="tx1"/>
              </a:solidFill>
            </a:endParaRPr>
          </a:p>
        </p:txBody>
      </p:sp>
      <p:sp>
        <p:nvSpPr>
          <p:cNvPr id="9" name="Rettangolo arrotondato 8"/>
          <p:cNvSpPr/>
          <p:nvPr/>
        </p:nvSpPr>
        <p:spPr>
          <a:xfrm>
            <a:off x="320136" y="1412776"/>
            <a:ext cx="2952328" cy="1158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t>Art. 104</a:t>
            </a:r>
          </a:p>
          <a:p>
            <a:pPr algn="ctr"/>
            <a:r>
              <a:rPr lang="it-IT" sz="2800" b="1" dirty="0" smtClean="0">
                <a:solidFill>
                  <a:schemeClr val="tx1"/>
                </a:solidFill>
              </a:rPr>
              <a:t>Avvalimento </a:t>
            </a:r>
            <a:endParaRPr lang="it-IT" sz="2800" b="1" dirty="0">
              <a:solidFill>
                <a:schemeClr val="tx1"/>
              </a:solidFill>
            </a:endParaRPr>
          </a:p>
        </p:txBody>
      </p:sp>
      <p:sp>
        <p:nvSpPr>
          <p:cNvPr id="8" name="Rettangolo arrotondato 7"/>
          <p:cNvSpPr/>
          <p:nvPr/>
        </p:nvSpPr>
        <p:spPr>
          <a:xfrm>
            <a:off x="5076056" y="692696"/>
            <a:ext cx="3240360" cy="144016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it-IT" sz="2000" b="1" dirty="0">
                <a:solidFill>
                  <a:schemeClr val="tx1"/>
                </a:solidFill>
              </a:rPr>
              <a:t>C</a:t>
            </a:r>
            <a:r>
              <a:rPr lang="it-IT" sz="2000" b="1" dirty="0" smtClean="0">
                <a:solidFill>
                  <a:schemeClr val="tx1"/>
                </a:solidFill>
              </a:rPr>
              <a:t>ontratto </a:t>
            </a:r>
            <a:r>
              <a:rPr lang="it-IT" sz="2000" dirty="0" smtClean="0">
                <a:solidFill>
                  <a:schemeClr val="tx1"/>
                </a:solidFill>
              </a:rPr>
              <a:t>normalmente </a:t>
            </a:r>
            <a:r>
              <a:rPr lang="it-IT" sz="2000" b="1" dirty="0" smtClean="0">
                <a:solidFill>
                  <a:schemeClr val="tx1"/>
                </a:solidFill>
              </a:rPr>
              <a:t>oneroso</a:t>
            </a:r>
            <a:r>
              <a:rPr lang="it-IT" sz="2000" dirty="0" smtClean="0">
                <a:solidFill>
                  <a:schemeClr val="tx1"/>
                </a:solidFill>
              </a:rPr>
              <a:t> salvo che non corrisponda ad altro interesse ausiliaria </a:t>
            </a:r>
            <a:endParaRPr lang="it-IT" b="1" dirty="0">
              <a:solidFill>
                <a:schemeClr val="tx1"/>
              </a:solidFill>
            </a:endParaRPr>
          </a:p>
        </p:txBody>
      </p:sp>
      <p:sp>
        <p:nvSpPr>
          <p:cNvPr id="10" name="Rettangolo arrotondato 9"/>
          <p:cNvSpPr/>
          <p:nvPr/>
        </p:nvSpPr>
        <p:spPr>
          <a:xfrm>
            <a:off x="449880" y="3972286"/>
            <a:ext cx="2822584" cy="15563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dirty="0"/>
              <a:t>Possibile</a:t>
            </a:r>
            <a:r>
              <a:rPr lang="it-IT" sz="2400" b="1" dirty="0"/>
              <a:t> </a:t>
            </a:r>
            <a:r>
              <a:rPr lang="it-IT" sz="2000" b="1" dirty="0"/>
              <a:t>avvalimento c.d. premiale</a:t>
            </a:r>
          </a:p>
          <a:p>
            <a:pPr algn="ctr"/>
            <a:r>
              <a:rPr lang="it-IT" sz="2000" dirty="0"/>
              <a:t>(requisiti </a:t>
            </a:r>
            <a:r>
              <a:rPr lang="it-IT" sz="2000" dirty="0" smtClean="0"/>
              <a:t>oggettivi </a:t>
            </a:r>
            <a:r>
              <a:rPr lang="it-IT" sz="2000" dirty="0"/>
              <a:t>dell’offerta con effetto premiante)</a:t>
            </a:r>
          </a:p>
        </p:txBody>
      </p:sp>
      <p:sp>
        <p:nvSpPr>
          <p:cNvPr id="12" name="Rettangolo arrotondato 11"/>
          <p:cNvSpPr/>
          <p:nvPr/>
        </p:nvSpPr>
        <p:spPr>
          <a:xfrm>
            <a:off x="5076056" y="2329788"/>
            <a:ext cx="3240360" cy="155139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it-IT" sz="2000" dirty="0" smtClean="0">
                <a:solidFill>
                  <a:schemeClr val="tx1"/>
                </a:solidFill>
              </a:rPr>
              <a:t>La stazione appaltante può disporre che talune attività siano svolte </a:t>
            </a:r>
            <a:r>
              <a:rPr lang="it-IT" sz="2000" b="1" dirty="0" smtClean="0">
                <a:solidFill>
                  <a:schemeClr val="tx1"/>
                </a:solidFill>
              </a:rPr>
              <a:t>direttamente dall’operatore (es. SIOS)</a:t>
            </a:r>
          </a:p>
        </p:txBody>
      </p:sp>
      <p:sp>
        <p:nvSpPr>
          <p:cNvPr id="5" name="Freccia a destra 4"/>
          <p:cNvSpPr/>
          <p:nvPr/>
        </p:nvSpPr>
        <p:spPr>
          <a:xfrm flipH="1">
            <a:off x="3730601" y="4498444"/>
            <a:ext cx="6840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p:cNvSpPr/>
          <p:nvPr/>
        </p:nvSpPr>
        <p:spPr>
          <a:xfrm>
            <a:off x="1553984" y="2780928"/>
            <a:ext cx="484632" cy="1033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curva 17"/>
          <p:cNvSpPr/>
          <p:nvPr/>
        </p:nvSpPr>
        <p:spPr>
          <a:xfrm flipV="1">
            <a:off x="1765476" y="5686671"/>
            <a:ext cx="1148736" cy="751222"/>
          </a:xfrm>
          <a:prstGeom prst="bentArrow">
            <a:avLst>
              <a:gd name="adj1" fmla="val 25000"/>
              <a:gd name="adj2" fmla="val 228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Rettangolo arrotondato 18"/>
          <p:cNvSpPr/>
          <p:nvPr/>
        </p:nvSpPr>
        <p:spPr>
          <a:xfrm>
            <a:off x="5121224" y="5418910"/>
            <a:ext cx="3240360" cy="116787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it-IT" sz="2400" dirty="0">
                <a:solidFill>
                  <a:schemeClr val="tx1"/>
                </a:solidFill>
              </a:rPr>
              <a:t>No </a:t>
            </a:r>
            <a:r>
              <a:rPr lang="it-IT" sz="2400" b="1" dirty="0">
                <a:solidFill>
                  <a:schemeClr val="tx1"/>
                </a:solidFill>
              </a:rPr>
              <a:t>ausiliaria</a:t>
            </a:r>
            <a:r>
              <a:rPr lang="it-IT" sz="2400" dirty="0">
                <a:solidFill>
                  <a:schemeClr val="tx1"/>
                </a:solidFill>
              </a:rPr>
              <a:t> e </a:t>
            </a:r>
            <a:r>
              <a:rPr lang="it-IT" sz="2400" b="1" dirty="0" err="1">
                <a:solidFill>
                  <a:schemeClr val="tx1"/>
                </a:solidFill>
              </a:rPr>
              <a:t>ausiliata</a:t>
            </a:r>
            <a:r>
              <a:rPr lang="it-IT" sz="2400" dirty="0">
                <a:solidFill>
                  <a:schemeClr val="tx1"/>
                </a:solidFill>
              </a:rPr>
              <a:t> stessa gara </a:t>
            </a:r>
          </a:p>
        </p:txBody>
      </p:sp>
      <p:sp>
        <p:nvSpPr>
          <p:cNvPr id="20" name="Ovale 19"/>
          <p:cNvSpPr/>
          <p:nvPr/>
        </p:nvSpPr>
        <p:spPr>
          <a:xfrm>
            <a:off x="3131840" y="5772833"/>
            <a:ext cx="1405986" cy="900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Unico caso in cui </a:t>
            </a:r>
            <a:endParaRPr lang="it-IT" b="1" dirty="0"/>
          </a:p>
        </p:txBody>
      </p:sp>
      <p:sp>
        <p:nvSpPr>
          <p:cNvPr id="2" name="Freccia a destra 1"/>
          <p:cNvSpPr/>
          <p:nvPr/>
        </p:nvSpPr>
        <p:spPr>
          <a:xfrm>
            <a:off x="4663514" y="6002846"/>
            <a:ext cx="332022" cy="347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5054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57</a:t>
            </a:fld>
            <a:endParaRPr lang="it-IT" sz="1400" dirty="0">
              <a:solidFill>
                <a:schemeClr val="tx1"/>
              </a:solidFill>
            </a:endParaRPr>
          </a:p>
        </p:txBody>
      </p:sp>
      <p:sp>
        <p:nvSpPr>
          <p:cNvPr id="11" name="Rettangolo arrotondato 10"/>
          <p:cNvSpPr/>
          <p:nvPr/>
        </p:nvSpPr>
        <p:spPr>
          <a:xfrm>
            <a:off x="323528" y="2996952"/>
            <a:ext cx="8208912" cy="30243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AutoNum type="arabicPeriod"/>
            </a:pPr>
            <a:r>
              <a:rPr lang="it-IT" sz="2400" dirty="0" smtClean="0">
                <a:solidFill>
                  <a:schemeClr val="tx1"/>
                </a:solidFill>
              </a:rPr>
              <a:t>Superato </a:t>
            </a:r>
            <a:r>
              <a:rPr lang="it-IT" sz="2400" b="1" dirty="0" smtClean="0">
                <a:solidFill>
                  <a:schemeClr val="tx1"/>
                </a:solidFill>
              </a:rPr>
              <a:t>albo</a:t>
            </a:r>
            <a:r>
              <a:rPr lang="it-IT" sz="2400" b="1" dirty="0">
                <a:solidFill>
                  <a:schemeClr val="tx1"/>
                </a:solidFill>
              </a:rPr>
              <a:t> </a:t>
            </a:r>
            <a:r>
              <a:rPr lang="it-IT" sz="2400" b="1" dirty="0" smtClean="0">
                <a:solidFill>
                  <a:schemeClr val="tx1"/>
                </a:solidFill>
              </a:rPr>
              <a:t>commissari </a:t>
            </a:r>
            <a:r>
              <a:rPr lang="it-IT" sz="2400" dirty="0" smtClean="0">
                <a:solidFill>
                  <a:schemeClr val="tx1"/>
                </a:solidFill>
              </a:rPr>
              <a:t>come da delega;</a:t>
            </a:r>
          </a:p>
          <a:p>
            <a:pPr marL="457200" indent="-457200" algn="just">
              <a:buAutoNum type="arabicPeriod"/>
            </a:pPr>
            <a:r>
              <a:rPr lang="it-IT" sz="2400" dirty="0" smtClean="0">
                <a:solidFill>
                  <a:schemeClr val="tx1"/>
                </a:solidFill>
              </a:rPr>
              <a:t>Può </a:t>
            </a:r>
            <a:r>
              <a:rPr lang="it-IT" sz="2400" dirty="0">
                <a:solidFill>
                  <a:schemeClr val="tx1"/>
                </a:solidFill>
              </a:rPr>
              <a:t>essere presieduta anche da un </a:t>
            </a:r>
            <a:r>
              <a:rPr lang="it-IT" sz="2400" b="1" dirty="0">
                <a:solidFill>
                  <a:schemeClr val="tx1"/>
                </a:solidFill>
              </a:rPr>
              <a:t>dipendente</a:t>
            </a:r>
            <a:r>
              <a:rPr lang="it-IT" sz="2400" dirty="0">
                <a:solidFill>
                  <a:schemeClr val="tx1"/>
                </a:solidFill>
              </a:rPr>
              <a:t> e non per forza un </a:t>
            </a:r>
            <a:r>
              <a:rPr lang="it-IT" sz="2400" dirty="0" smtClean="0">
                <a:solidFill>
                  <a:schemeClr val="tx1"/>
                </a:solidFill>
              </a:rPr>
              <a:t>dirigente,</a:t>
            </a:r>
          </a:p>
          <a:p>
            <a:pPr marL="457200" indent="-457200" algn="just">
              <a:buAutoNum type="arabicPeriod"/>
            </a:pPr>
            <a:r>
              <a:rPr lang="it-IT" sz="2400" dirty="0" smtClean="0">
                <a:solidFill>
                  <a:schemeClr val="tx1"/>
                </a:solidFill>
              </a:rPr>
              <a:t>Ne </a:t>
            </a:r>
            <a:r>
              <a:rPr lang="it-IT" sz="2400" dirty="0">
                <a:solidFill>
                  <a:schemeClr val="tx1"/>
                </a:solidFill>
              </a:rPr>
              <a:t>può far </a:t>
            </a:r>
            <a:r>
              <a:rPr lang="it-IT" sz="2400" b="1" dirty="0">
                <a:solidFill>
                  <a:schemeClr val="tx1"/>
                </a:solidFill>
              </a:rPr>
              <a:t>parte il RUP </a:t>
            </a:r>
            <a:r>
              <a:rPr lang="it-IT" sz="2400" dirty="0">
                <a:solidFill>
                  <a:schemeClr val="tx1"/>
                </a:solidFill>
              </a:rPr>
              <a:t>e può supportarlo nella verifica di </a:t>
            </a:r>
            <a:r>
              <a:rPr lang="it-IT" sz="2400" dirty="0" smtClean="0">
                <a:solidFill>
                  <a:schemeClr val="tx1"/>
                </a:solidFill>
              </a:rPr>
              <a:t>anomalia;</a:t>
            </a:r>
          </a:p>
          <a:p>
            <a:pPr marL="457200" indent="-457200" algn="just">
              <a:buAutoNum type="arabicPeriod"/>
            </a:pPr>
            <a:r>
              <a:rPr lang="it-IT" sz="2400" dirty="0" smtClean="0">
                <a:solidFill>
                  <a:schemeClr val="tx1"/>
                </a:solidFill>
              </a:rPr>
              <a:t> </a:t>
            </a:r>
            <a:r>
              <a:rPr lang="it-IT" sz="2400" b="1" dirty="0">
                <a:solidFill>
                  <a:schemeClr val="tx1"/>
                </a:solidFill>
              </a:rPr>
              <a:t>superata incompatibilità </a:t>
            </a:r>
            <a:r>
              <a:rPr lang="it-IT" sz="2400" dirty="0">
                <a:solidFill>
                  <a:schemeClr val="tx1"/>
                </a:solidFill>
              </a:rPr>
              <a:t>per </a:t>
            </a:r>
            <a:r>
              <a:rPr lang="it-IT" sz="2400" dirty="0" smtClean="0">
                <a:solidFill>
                  <a:schemeClr val="tx1"/>
                </a:solidFill>
              </a:rPr>
              <a:t>coloro </a:t>
            </a:r>
            <a:r>
              <a:rPr lang="it-IT" sz="2400" dirty="0">
                <a:solidFill>
                  <a:schemeClr val="tx1"/>
                </a:solidFill>
              </a:rPr>
              <a:t>che hanno svolto altra  funzione o incarico tecnico o amministrativo nell’appalto </a:t>
            </a:r>
            <a:r>
              <a:rPr lang="it-IT" sz="2400" dirty="0" smtClean="0">
                <a:solidFill>
                  <a:schemeClr val="tx1"/>
                </a:solidFill>
              </a:rPr>
              <a:t>(</a:t>
            </a:r>
            <a:r>
              <a:rPr lang="it-IT" sz="2400" u="sng" dirty="0" smtClean="0">
                <a:solidFill>
                  <a:schemeClr val="tx1"/>
                </a:solidFill>
              </a:rPr>
              <a:t>in base al principio della fiducia</a:t>
            </a:r>
            <a:r>
              <a:rPr lang="it-IT" sz="2400" dirty="0" smtClean="0">
                <a:solidFill>
                  <a:schemeClr val="tx1"/>
                </a:solidFill>
              </a:rPr>
              <a:t>)</a:t>
            </a:r>
            <a:endParaRPr lang="it-IT" sz="2400" dirty="0">
              <a:solidFill>
                <a:schemeClr val="tx1"/>
              </a:solidFill>
            </a:endParaRPr>
          </a:p>
        </p:txBody>
      </p:sp>
      <p:sp>
        <p:nvSpPr>
          <p:cNvPr id="9" name="Rettangolo arrotondato 8"/>
          <p:cNvSpPr/>
          <p:nvPr/>
        </p:nvSpPr>
        <p:spPr>
          <a:xfrm>
            <a:off x="2253332" y="836711"/>
            <a:ext cx="4248472" cy="1158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solidFill>
                  <a:schemeClr val="tx1"/>
                </a:solidFill>
              </a:rPr>
              <a:t>Art. 93</a:t>
            </a:r>
          </a:p>
          <a:p>
            <a:pPr algn="ctr"/>
            <a:r>
              <a:rPr lang="it-IT" sz="2800" b="1" dirty="0" smtClean="0">
                <a:solidFill>
                  <a:schemeClr val="tx1"/>
                </a:solidFill>
              </a:rPr>
              <a:t>Commissione giudicatrice</a:t>
            </a:r>
            <a:endParaRPr lang="it-IT" sz="2800" b="1" dirty="0">
              <a:solidFill>
                <a:schemeClr val="tx1"/>
              </a:solidFill>
            </a:endParaRPr>
          </a:p>
        </p:txBody>
      </p:sp>
      <p:sp>
        <p:nvSpPr>
          <p:cNvPr id="2" name="Freccia in giù 1"/>
          <p:cNvSpPr/>
          <p:nvPr/>
        </p:nvSpPr>
        <p:spPr>
          <a:xfrm>
            <a:off x="3995936" y="2132856"/>
            <a:ext cx="484632" cy="585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28649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58</a:t>
            </a:fld>
            <a:endParaRPr lang="it-IT" sz="1400" dirty="0">
              <a:solidFill>
                <a:schemeClr val="tx1"/>
              </a:solidFill>
            </a:endParaRPr>
          </a:p>
        </p:txBody>
      </p:sp>
      <p:sp>
        <p:nvSpPr>
          <p:cNvPr id="11" name="Rettangolo arrotondato 10"/>
          <p:cNvSpPr/>
          <p:nvPr/>
        </p:nvSpPr>
        <p:spPr>
          <a:xfrm>
            <a:off x="268100" y="2532302"/>
            <a:ext cx="7940304" cy="40261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FontTx/>
              <a:buAutoNum type="arabicPeriod"/>
            </a:pPr>
            <a:r>
              <a:rPr lang="it-IT" sz="2400" dirty="0">
                <a:solidFill>
                  <a:schemeClr val="tx1"/>
                </a:solidFill>
              </a:rPr>
              <a:t>Le nomine </a:t>
            </a:r>
            <a:r>
              <a:rPr lang="it-IT" sz="2400" dirty="0" smtClean="0">
                <a:solidFill>
                  <a:schemeClr val="tx1"/>
                </a:solidFill>
              </a:rPr>
              <a:t>sono </a:t>
            </a:r>
            <a:r>
              <a:rPr lang="it-IT" sz="2400" dirty="0">
                <a:solidFill>
                  <a:schemeClr val="tx1"/>
                </a:solidFill>
              </a:rPr>
              <a:t>compiute secondo criteri di </a:t>
            </a:r>
            <a:r>
              <a:rPr lang="it-IT" sz="2400" b="1" dirty="0">
                <a:solidFill>
                  <a:schemeClr val="tx1"/>
                </a:solidFill>
              </a:rPr>
              <a:t>trasparenza</a:t>
            </a:r>
            <a:r>
              <a:rPr lang="it-IT" sz="2400" dirty="0">
                <a:solidFill>
                  <a:schemeClr val="tx1"/>
                </a:solidFill>
              </a:rPr>
              <a:t>, </a:t>
            </a:r>
            <a:r>
              <a:rPr lang="it-IT" sz="2400" b="1" dirty="0">
                <a:solidFill>
                  <a:schemeClr val="tx1"/>
                </a:solidFill>
              </a:rPr>
              <a:t>competenza</a:t>
            </a:r>
            <a:r>
              <a:rPr lang="it-IT" sz="2400" dirty="0">
                <a:solidFill>
                  <a:schemeClr val="tx1"/>
                </a:solidFill>
              </a:rPr>
              <a:t> e </a:t>
            </a:r>
            <a:r>
              <a:rPr lang="it-IT" sz="2400" b="1" dirty="0">
                <a:solidFill>
                  <a:schemeClr val="tx1"/>
                </a:solidFill>
              </a:rPr>
              <a:t>rotazione</a:t>
            </a:r>
          </a:p>
          <a:p>
            <a:pPr marL="457200" indent="-457200" algn="just">
              <a:buAutoNum type="arabicPeriod"/>
            </a:pPr>
            <a:r>
              <a:rPr lang="it-IT" sz="2400" b="1" dirty="0" smtClean="0">
                <a:solidFill>
                  <a:schemeClr val="tx1"/>
                </a:solidFill>
              </a:rPr>
              <a:t>Stessa Commissione </a:t>
            </a:r>
            <a:r>
              <a:rPr lang="it-IT" sz="2400" dirty="0" smtClean="0">
                <a:solidFill>
                  <a:schemeClr val="tx1"/>
                </a:solidFill>
              </a:rPr>
              <a:t>riesamina le </a:t>
            </a:r>
            <a:r>
              <a:rPr lang="it-IT" sz="2400" dirty="0">
                <a:solidFill>
                  <a:schemeClr val="tx1"/>
                </a:solidFill>
              </a:rPr>
              <a:t>offerte </a:t>
            </a:r>
            <a:r>
              <a:rPr lang="it-IT" sz="2400" dirty="0" smtClean="0">
                <a:solidFill>
                  <a:schemeClr val="tx1"/>
                </a:solidFill>
              </a:rPr>
              <a:t> anche </a:t>
            </a:r>
            <a:r>
              <a:rPr lang="it-IT" sz="2400" dirty="0">
                <a:solidFill>
                  <a:schemeClr val="tx1"/>
                </a:solidFill>
              </a:rPr>
              <a:t>in seguito ad </a:t>
            </a:r>
            <a:r>
              <a:rPr lang="it-IT" sz="2400" b="1" dirty="0">
                <a:solidFill>
                  <a:schemeClr val="tx1"/>
                </a:solidFill>
              </a:rPr>
              <a:t>annullamento</a:t>
            </a:r>
            <a:r>
              <a:rPr lang="it-IT" sz="2400" dirty="0">
                <a:solidFill>
                  <a:schemeClr val="tx1"/>
                </a:solidFill>
              </a:rPr>
              <a:t> di una prima aggiudicazione</a:t>
            </a:r>
            <a:r>
              <a:rPr lang="it-IT" sz="2400" dirty="0" smtClean="0">
                <a:solidFill>
                  <a:schemeClr val="tx1"/>
                </a:solidFill>
              </a:rPr>
              <a:t>;</a:t>
            </a:r>
            <a:endParaRPr lang="it-IT" sz="2400" dirty="0">
              <a:solidFill>
                <a:schemeClr val="tx1"/>
              </a:solidFill>
            </a:endParaRPr>
          </a:p>
          <a:p>
            <a:pPr marL="457200" indent="-457200" algn="just">
              <a:buAutoNum type="arabicPeriod"/>
            </a:pPr>
            <a:r>
              <a:rPr lang="it-IT" sz="2400" dirty="0">
                <a:solidFill>
                  <a:schemeClr val="tx1"/>
                </a:solidFill>
              </a:rPr>
              <a:t>In </a:t>
            </a:r>
            <a:r>
              <a:rPr lang="it-IT" sz="2400" b="1" dirty="0">
                <a:solidFill>
                  <a:schemeClr val="tx1"/>
                </a:solidFill>
              </a:rPr>
              <a:t>mancanza</a:t>
            </a:r>
            <a:r>
              <a:rPr lang="it-IT" sz="2400" dirty="0">
                <a:solidFill>
                  <a:schemeClr val="tx1"/>
                </a:solidFill>
              </a:rPr>
              <a:t> di adeguate </a:t>
            </a:r>
            <a:r>
              <a:rPr lang="it-IT" sz="2400" b="1" dirty="0">
                <a:solidFill>
                  <a:schemeClr val="tx1"/>
                </a:solidFill>
              </a:rPr>
              <a:t>professionalità in organico</a:t>
            </a:r>
            <a:r>
              <a:rPr lang="it-IT" sz="2400" dirty="0">
                <a:solidFill>
                  <a:schemeClr val="tx1"/>
                </a:solidFill>
              </a:rPr>
              <a:t>, </a:t>
            </a:r>
            <a:r>
              <a:rPr lang="it-IT" sz="2400" dirty="0" smtClean="0">
                <a:solidFill>
                  <a:schemeClr val="tx1"/>
                </a:solidFill>
              </a:rPr>
              <a:t>si può </a:t>
            </a:r>
            <a:r>
              <a:rPr lang="it-IT" sz="2400" dirty="0">
                <a:solidFill>
                  <a:schemeClr val="tx1"/>
                </a:solidFill>
              </a:rPr>
              <a:t>scegliere il Presidente e i singoli componenti </a:t>
            </a:r>
            <a:r>
              <a:rPr lang="it-IT" sz="2400" dirty="0" smtClean="0">
                <a:solidFill>
                  <a:schemeClr val="tx1"/>
                </a:solidFill>
              </a:rPr>
              <a:t>anche </a:t>
            </a:r>
            <a:r>
              <a:rPr lang="it-IT" sz="2400" dirty="0">
                <a:solidFill>
                  <a:schemeClr val="tx1"/>
                </a:solidFill>
              </a:rPr>
              <a:t>tra funzionari di </a:t>
            </a:r>
            <a:r>
              <a:rPr lang="it-IT" sz="2400" b="1" dirty="0">
                <a:solidFill>
                  <a:schemeClr val="tx1"/>
                </a:solidFill>
              </a:rPr>
              <a:t>altre amministrazioni </a:t>
            </a:r>
            <a:r>
              <a:rPr lang="it-IT" sz="2400" dirty="0">
                <a:solidFill>
                  <a:schemeClr val="tx1"/>
                </a:solidFill>
              </a:rPr>
              <a:t>e, in </a:t>
            </a:r>
            <a:r>
              <a:rPr lang="it-IT" sz="2400" dirty="0" smtClean="0">
                <a:solidFill>
                  <a:schemeClr val="tx1"/>
                </a:solidFill>
              </a:rPr>
              <a:t>mancanza  </a:t>
            </a:r>
            <a:r>
              <a:rPr lang="it-IT" sz="2400" dirty="0">
                <a:solidFill>
                  <a:schemeClr val="tx1"/>
                </a:solidFill>
              </a:rPr>
              <a:t>tra </a:t>
            </a:r>
            <a:r>
              <a:rPr lang="it-IT" sz="2400" b="1" dirty="0">
                <a:solidFill>
                  <a:schemeClr val="tx1"/>
                </a:solidFill>
              </a:rPr>
              <a:t>professionisti </a:t>
            </a:r>
            <a:r>
              <a:rPr lang="it-IT" sz="2400" b="1" dirty="0" smtClean="0">
                <a:solidFill>
                  <a:schemeClr val="tx1"/>
                </a:solidFill>
              </a:rPr>
              <a:t>esterni</a:t>
            </a:r>
            <a:r>
              <a:rPr lang="it-IT" sz="2400" dirty="0" smtClean="0">
                <a:solidFill>
                  <a:schemeClr val="tx1"/>
                </a:solidFill>
              </a:rPr>
              <a:t>.</a:t>
            </a:r>
          </a:p>
        </p:txBody>
      </p:sp>
      <p:sp>
        <p:nvSpPr>
          <p:cNvPr id="9" name="Rettangolo arrotondato 8"/>
          <p:cNvSpPr/>
          <p:nvPr/>
        </p:nvSpPr>
        <p:spPr>
          <a:xfrm>
            <a:off x="2253332" y="836711"/>
            <a:ext cx="4248472" cy="1158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it-IT" sz="2800" b="1" dirty="0" smtClean="0"/>
              <a:t>Commissione giudicatrice</a:t>
            </a:r>
            <a:endParaRPr lang="it-IT" sz="2800" b="1" dirty="0"/>
          </a:p>
        </p:txBody>
      </p:sp>
      <p:sp>
        <p:nvSpPr>
          <p:cNvPr id="2" name="Freccia in giù 1"/>
          <p:cNvSpPr/>
          <p:nvPr/>
        </p:nvSpPr>
        <p:spPr>
          <a:xfrm>
            <a:off x="3995936" y="2057121"/>
            <a:ext cx="484632" cy="475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21862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59</a:t>
            </a:fld>
            <a:endParaRPr lang="it-IT" sz="1400" dirty="0">
              <a:solidFill>
                <a:schemeClr val="tx1"/>
              </a:solidFill>
            </a:endParaRPr>
          </a:p>
        </p:txBody>
      </p:sp>
      <p:sp>
        <p:nvSpPr>
          <p:cNvPr id="11" name="Rettangolo arrotondato 10"/>
          <p:cNvSpPr/>
          <p:nvPr/>
        </p:nvSpPr>
        <p:spPr>
          <a:xfrm>
            <a:off x="510416" y="1484784"/>
            <a:ext cx="7940304" cy="495310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FontTx/>
              <a:buAutoNum type="arabicPeriod"/>
            </a:pPr>
            <a:r>
              <a:rPr lang="it-IT" sz="2400" b="1" dirty="0" smtClean="0">
                <a:solidFill>
                  <a:schemeClr val="tx1"/>
                </a:solidFill>
              </a:rPr>
              <a:t>Art. 107, comma 3</a:t>
            </a:r>
            <a:r>
              <a:rPr lang="it-IT" sz="2400" dirty="0" smtClean="0">
                <a:solidFill>
                  <a:schemeClr val="tx1"/>
                </a:solidFill>
              </a:rPr>
              <a:t>: Procedure aperte </a:t>
            </a:r>
            <a:r>
              <a:rPr lang="it-IT" sz="2400" b="1" dirty="0" smtClean="0">
                <a:solidFill>
                  <a:schemeClr val="tx1"/>
                </a:solidFill>
              </a:rPr>
              <a:t>inversione procedimentale a regime</a:t>
            </a:r>
            <a:r>
              <a:rPr lang="it-IT" sz="2400" dirty="0" smtClean="0">
                <a:solidFill>
                  <a:schemeClr val="tx1"/>
                </a:solidFill>
              </a:rPr>
              <a:t>: offerte esaminate </a:t>
            </a:r>
            <a:r>
              <a:rPr lang="it-IT" sz="2400" dirty="0">
                <a:solidFill>
                  <a:schemeClr val="tx1"/>
                </a:solidFill>
              </a:rPr>
              <a:t>prima della verifica dell’idoneità degli </a:t>
            </a:r>
            <a:r>
              <a:rPr lang="it-IT" sz="2400" dirty="0" smtClean="0">
                <a:solidFill>
                  <a:schemeClr val="tx1"/>
                </a:solidFill>
              </a:rPr>
              <a:t>offerenti (attuazione criterio </a:t>
            </a:r>
            <a:r>
              <a:rPr lang="it-IT" sz="2400" dirty="0">
                <a:solidFill>
                  <a:schemeClr val="tx1"/>
                </a:solidFill>
              </a:rPr>
              <a:t>della delega della riduzione dei tempi </a:t>
            </a:r>
            <a:r>
              <a:rPr lang="it-IT" sz="2400" dirty="0" smtClean="0">
                <a:solidFill>
                  <a:schemeClr val="tx1"/>
                </a:solidFill>
              </a:rPr>
              <a:t>di cui alla </a:t>
            </a:r>
            <a:r>
              <a:rPr lang="it-IT" sz="2400" dirty="0" err="1" smtClean="0">
                <a:solidFill>
                  <a:schemeClr val="tx1"/>
                </a:solidFill>
              </a:rPr>
              <a:t>lett</a:t>
            </a:r>
            <a:r>
              <a:rPr lang="it-IT" sz="2400" dirty="0">
                <a:solidFill>
                  <a:schemeClr val="tx1"/>
                </a:solidFill>
              </a:rPr>
              <a:t>. m). È espressamente prevista in diversi Stati membri (quali Germania e Francia</a:t>
            </a:r>
            <a:r>
              <a:rPr lang="it-IT" sz="2400" dirty="0" smtClean="0">
                <a:solidFill>
                  <a:schemeClr val="tx1"/>
                </a:solidFill>
              </a:rPr>
              <a:t>).</a:t>
            </a:r>
          </a:p>
          <a:p>
            <a:pPr marL="457200" indent="-457200" algn="just">
              <a:buFontTx/>
              <a:buAutoNum type="arabicPeriod"/>
            </a:pPr>
            <a:r>
              <a:rPr lang="it-IT" sz="2400" b="1" dirty="0" smtClean="0">
                <a:solidFill>
                  <a:schemeClr val="tx1"/>
                </a:solidFill>
              </a:rPr>
              <a:t>Art. 108, comma 12:</a:t>
            </a:r>
            <a:r>
              <a:rPr lang="it-IT" sz="2400" dirty="0" smtClean="0">
                <a:solidFill>
                  <a:schemeClr val="tx1"/>
                </a:solidFill>
              </a:rPr>
              <a:t> </a:t>
            </a:r>
            <a:r>
              <a:rPr lang="it-IT" sz="2400" dirty="0"/>
              <a:t>Ogni variazione che intervenga, anche in conseguenza di una pronuncia giurisdizionale, successivamente al provvedimento di aggiudicazione, </a:t>
            </a:r>
            <a:r>
              <a:rPr lang="it-IT" sz="2400" b="1" dirty="0"/>
              <a:t>tenendo anche conto dell’eventuale inversione procedimentale</a:t>
            </a:r>
            <a:r>
              <a:rPr lang="it-IT" sz="2400" dirty="0"/>
              <a:t>, non è rilevante ai fini del calcolo di medie nella procedura, né per l'individuazione della soglia di anomalia delle </a:t>
            </a:r>
            <a:r>
              <a:rPr lang="it-IT" sz="2400" dirty="0" smtClean="0"/>
              <a:t>offerte.</a:t>
            </a:r>
            <a:endParaRPr lang="it-IT" sz="2400" dirty="0" smtClean="0">
              <a:solidFill>
                <a:schemeClr val="tx1"/>
              </a:solidFill>
            </a:endParaRPr>
          </a:p>
        </p:txBody>
      </p:sp>
      <p:sp>
        <p:nvSpPr>
          <p:cNvPr id="9" name="Rettangolo arrotondato 8"/>
          <p:cNvSpPr/>
          <p:nvPr/>
        </p:nvSpPr>
        <p:spPr>
          <a:xfrm>
            <a:off x="4202248" y="181132"/>
            <a:ext cx="4248472" cy="115840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Selezione Offerte </a:t>
            </a:r>
            <a:endParaRPr lang="it-IT" sz="2800" b="1" dirty="0"/>
          </a:p>
        </p:txBody>
      </p:sp>
    </p:spTree>
    <p:extLst>
      <p:ext uri="{BB962C8B-B14F-4D97-AF65-F5344CB8AC3E}">
        <p14:creationId xmlns:p14="http://schemas.microsoft.com/office/powerpoint/2010/main" val="371702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844824"/>
            <a:ext cx="1796044" cy="859907"/>
          </a:xfrm>
        </p:spPr>
        <p:txBody>
          <a:bodyPr>
            <a:noAutofit/>
          </a:bodyPr>
          <a:lstStyle/>
          <a:p>
            <a:r>
              <a:rPr lang="it-IT" sz="3600" b="1" dirty="0" smtClean="0"/>
              <a:t>Risultato </a:t>
            </a:r>
            <a:endParaRPr lang="it-IT" sz="3600" b="1" dirty="0">
              <a:solidFill>
                <a:schemeClr val="accent1">
                  <a:lumMod val="75000"/>
                </a:schemeClr>
              </a:solidFill>
              <a:latin typeface="Trebuchet MS" panose="020B0603020202020204" pitchFamily="34" charset="0"/>
            </a:endParaRPr>
          </a:p>
        </p:txBody>
      </p:sp>
      <p:sp>
        <p:nvSpPr>
          <p:cNvPr id="3" name="Segnaposto contenuto 2"/>
          <p:cNvSpPr>
            <a:spLocks noGrp="1"/>
          </p:cNvSpPr>
          <p:nvPr>
            <p:ph idx="1"/>
          </p:nvPr>
        </p:nvSpPr>
        <p:spPr>
          <a:xfrm>
            <a:off x="703067" y="4221088"/>
            <a:ext cx="7929681" cy="93610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r>
              <a:rPr lang="it-IT" sz="2800" dirty="0" smtClean="0">
                <a:solidFill>
                  <a:schemeClr val="tx1"/>
                </a:solidFill>
              </a:rPr>
              <a:t>Perseguito </a:t>
            </a:r>
            <a:r>
              <a:rPr lang="it-IT" sz="2800" dirty="0">
                <a:solidFill>
                  <a:schemeClr val="tx1"/>
                </a:solidFill>
              </a:rPr>
              <a:t>nell’interesse della comunità e per il raggiungimento degli obiettivi dell’Unione </a:t>
            </a:r>
            <a:r>
              <a:rPr lang="it-IT" sz="2800" dirty="0" smtClean="0">
                <a:solidFill>
                  <a:schemeClr val="tx1"/>
                </a:solidFill>
              </a:rPr>
              <a:t>europea</a:t>
            </a:r>
            <a:endParaRPr lang="it-IT" sz="1800" dirty="0"/>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a:t>
            </a:fld>
            <a:endParaRPr lang="it-IT" sz="1400">
              <a:solidFill>
                <a:schemeClr val="tx1"/>
              </a:solidFill>
            </a:endParaRPr>
          </a:p>
        </p:txBody>
      </p:sp>
      <p:sp>
        <p:nvSpPr>
          <p:cNvPr id="5" name="Titolo 1"/>
          <p:cNvSpPr txBox="1">
            <a:spLocks/>
          </p:cNvSpPr>
          <p:nvPr/>
        </p:nvSpPr>
        <p:spPr>
          <a:xfrm>
            <a:off x="5146440" y="1556792"/>
            <a:ext cx="3672408" cy="19442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just"/>
            <a:r>
              <a:rPr lang="it-IT" sz="2800" b="1" dirty="0" smtClean="0"/>
              <a:t>buon </a:t>
            </a:r>
            <a:r>
              <a:rPr lang="it-IT" sz="2800" b="1" dirty="0"/>
              <a:t>andamento </a:t>
            </a:r>
          </a:p>
          <a:p>
            <a:pPr algn="just"/>
            <a:r>
              <a:rPr lang="it-IT" sz="2800" b="1" dirty="0" smtClean="0"/>
              <a:t>efficienza</a:t>
            </a:r>
          </a:p>
          <a:p>
            <a:pPr algn="just"/>
            <a:r>
              <a:rPr lang="it-IT" sz="2800" b="1" dirty="0" smtClean="0"/>
              <a:t>efficacia </a:t>
            </a:r>
          </a:p>
          <a:p>
            <a:pPr algn="just"/>
            <a:r>
              <a:rPr lang="it-IT" sz="2800" b="1" dirty="0" smtClean="0"/>
              <a:t>economicità</a:t>
            </a:r>
            <a:endParaRPr lang="it-IT" sz="3800" b="1" i="1" dirty="0"/>
          </a:p>
        </p:txBody>
      </p:sp>
      <p:pic>
        <p:nvPicPr>
          <p:cNvPr id="6" name="Immagine 5">
            <a:extLst>
              <a:ext uri="{FF2B5EF4-FFF2-40B4-BE49-F238E27FC236}">
                <a16:creationId xmlns:a16="http://schemas.microsoft.com/office/drawing/2014/main" id="{D01B7B86-AE5F-4FBC-84B7-815568B25DB1}"/>
              </a:ext>
            </a:extLst>
          </p:cNvPr>
          <p:cNvPicPr>
            <a:picLocks noChangeAspect="1"/>
          </p:cNvPicPr>
          <p:nvPr/>
        </p:nvPicPr>
        <p:blipFill>
          <a:blip r:embed="rId2"/>
          <a:stretch>
            <a:fillRect/>
          </a:stretch>
        </p:blipFill>
        <p:spPr>
          <a:xfrm>
            <a:off x="7829985" y="606933"/>
            <a:ext cx="816935" cy="719390"/>
          </a:xfrm>
          <a:prstGeom prst="rect">
            <a:avLst/>
          </a:prstGeom>
        </p:spPr>
      </p:pic>
      <p:sp>
        <p:nvSpPr>
          <p:cNvPr id="9" name="Callout con freccia a destra 8"/>
          <p:cNvSpPr/>
          <p:nvPr/>
        </p:nvSpPr>
        <p:spPr>
          <a:xfrm>
            <a:off x="2411760" y="1916832"/>
            <a:ext cx="2376264" cy="88829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Attuazione</a:t>
            </a:r>
          </a:p>
        </p:txBody>
      </p:sp>
    </p:spTree>
    <p:extLst>
      <p:ext uri="{BB962C8B-B14F-4D97-AF65-F5344CB8AC3E}">
        <p14:creationId xmlns:p14="http://schemas.microsoft.com/office/powerpoint/2010/main" val="2098769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60</a:t>
            </a:fld>
            <a:endParaRPr lang="it-IT" sz="1400" dirty="0">
              <a:solidFill>
                <a:schemeClr val="tx1"/>
              </a:solidFill>
            </a:endParaRPr>
          </a:p>
        </p:txBody>
      </p:sp>
      <p:sp>
        <p:nvSpPr>
          <p:cNvPr id="11" name="Rettangolo arrotondato 10"/>
          <p:cNvSpPr/>
          <p:nvPr/>
        </p:nvSpPr>
        <p:spPr>
          <a:xfrm>
            <a:off x="418368" y="2357545"/>
            <a:ext cx="7940304" cy="42629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AutoNum type="arabicPeriod"/>
            </a:pPr>
            <a:r>
              <a:rPr lang="it-IT" sz="2000" dirty="0" smtClean="0">
                <a:solidFill>
                  <a:schemeClr val="tx1"/>
                </a:solidFill>
              </a:rPr>
              <a:t>integrare </a:t>
            </a:r>
            <a:r>
              <a:rPr lang="it-IT" sz="2000" dirty="0">
                <a:solidFill>
                  <a:schemeClr val="tx1"/>
                </a:solidFill>
              </a:rPr>
              <a:t>di ogni </a:t>
            </a:r>
            <a:r>
              <a:rPr lang="it-IT" sz="2000" b="1" dirty="0">
                <a:solidFill>
                  <a:schemeClr val="tx1"/>
                </a:solidFill>
              </a:rPr>
              <a:t>elemento mancante </a:t>
            </a:r>
            <a:r>
              <a:rPr lang="it-IT" sz="2000" dirty="0">
                <a:solidFill>
                  <a:schemeClr val="tx1"/>
                </a:solidFill>
              </a:rPr>
              <a:t>la documentazione </a:t>
            </a:r>
            <a:r>
              <a:rPr lang="it-IT" sz="2000" dirty="0" smtClean="0">
                <a:solidFill>
                  <a:schemeClr val="tx1"/>
                </a:solidFill>
              </a:rPr>
              <a:t>trasmessa;</a:t>
            </a:r>
          </a:p>
          <a:p>
            <a:pPr marL="457200" indent="-457200" algn="just">
              <a:buFontTx/>
              <a:buAutoNum type="arabicPeriod"/>
            </a:pPr>
            <a:r>
              <a:rPr lang="it-IT" sz="2000" dirty="0" smtClean="0">
                <a:solidFill>
                  <a:schemeClr val="tx1"/>
                </a:solidFill>
              </a:rPr>
              <a:t>la mancanza di </a:t>
            </a:r>
            <a:r>
              <a:rPr lang="it-IT" sz="2000" b="1" dirty="0" smtClean="0">
                <a:solidFill>
                  <a:schemeClr val="tx1"/>
                </a:solidFill>
              </a:rPr>
              <a:t>garanzia </a:t>
            </a:r>
            <a:r>
              <a:rPr lang="it-IT" sz="2000" b="1" dirty="0">
                <a:solidFill>
                  <a:schemeClr val="tx1"/>
                </a:solidFill>
              </a:rPr>
              <a:t>provvisoria</a:t>
            </a:r>
            <a:r>
              <a:rPr lang="it-IT" sz="2000" dirty="0">
                <a:solidFill>
                  <a:schemeClr val="tx1"/>
                </a:solidFill>
              </a:rPr>
              <a:t>, </a:t>
            </a:r>
            <a:r>
              <a:rPr lang="it-IT" sz="2000" b="1" dirty="0" smtClean="0">
                <a:solidFill>
                  <a:schemeClr val="tx1"/>
                </a:solidFill>
              </a:rPr>
              <a:t>contratto </a:t>
            </a:r>
            <a:r>
              <a:rPr lang="it-IT" sz="2000" b="1" dirty="0">
                <a:solidFill>
                  <a:schemeClr val="tx1"/>
                </a:solidFill>
              </a:rPr>
              <a:t>di avvalimento </a:t>
            </a:r>
            <a:r>
              <a:rPr lang="it-IT" sz="2000" dirty="0">
                <a:solidFill>
                  <a:schemeClr val="tx1"/>
                </a:solidFill>
              </a:rPr>
              <a:t>e </a:t>
            </a:r>
            <a:r>
              <a:rPr lang="it-IT" sz="2000" b="1" dirty="0" smtClean="0">
                <a:solidFill>
                  <a:schemeClr val="tx1"/>
                </a:solidFill>
              </a:rPr>
              <a:t>impegno </a:t>
            </a:r>
            <a:r>
              <a:rPr lang="it-IT" sz="2000" b="1" dirty="0">
                <a:solidFill>
                  <a:schemeClr val="tx1"/>
                </a:solidFill>
              </a:rPr>
              <a:t>a conferire mandato </a:t>
            </a:r>
            <a:r>
              <a:rPr lang="it-IT" sz="2000" dirty="0">
                <a:solidFill>
                  <a:schemeClr val="tx1"/>
                </a:solidFill>
              </a:rPr>
              <a:t>collettivo speciale in caso di </a:t>
            </a:r>
            <a:r>
              <a:rPr lang="it-IT" sz="2000" dirty="0" smtClean="0">
                <a:solidFill>
                  <a:schemeClr val="tx1"/>
                </a:solidFill>
              </a:rPr>
              <a:t>RTI sanabile solo con documenti di data certa anteriore scadenza offerta </a:t>
            </a:r>
            <a:r>
              <a:rPr lang="it-IT" sz="2000" dirty="0">
                <a:solidFill>
                  <a:schemeClr val="tx1"/>
                </a:solidFill>
              </a:rPr>
              <a:t>(no offerta tecnica e economica</a:t>
            </a:r>
            <a:r>
              <a:rPr lang="it-IT" sz="2000" dirty="0" smtClean="0">
                <a:solidFill>
                  <a:schemeClr val="tx1"/>
                </a:solidFill>
              </a:rPr>
              <a:t>); </a:t>
            </a:r>
          </a:p>
          <a:p>
            <a:pPr marL="457200" indent="-457200" algn="just">
              <a:buAutoNum type="arabicPeriod"/>
            </a:pPr>
            <a:r>
              <a:rPr lang="it-IT" sz="2000" dirty="0" smtClean="0">
                <a:solidFill>
                  <a:schemeClr val="tx1"/>
                </a:solidFill>
              </a:rPr>
              <a:t>sanabile </a:t>
            </a:r>
            <a:r>
              <a:rPr lang="it-IT" sz="2000" b="1" dirty="0">
                <a:solidFill>
                  <a:schemeClr val="tx1"/>
                </a:solidFill>
              </a:rPr>
              <a:t>ogni omissione</a:t>
            </a:r>
            <a:r>
              <a:rPr lang="it-IT" sz="2000" dirty="0">
                <a:solidFill>
                  <a:schemeClr val="tx1"/>
                </a:solidFill>
              </a:rPr>
              <a:t>, </a:t>
            </a:r>
            <a:r>
              <a:rPr lang="it-IT" sz="2000" b="1" dirty="0">
                <a:solidFill>
                  <a:schemeClr val="tx1"/>
                </a:solidFill>
              </a:rPr>
              <a:t>inesattezza </a:t>
            </a:r>
            <a:r>
              <a:rPr lang="it-IT" sz="2000" dirty="0">
                <a:solidFill>
                  <a:schemeClr val="tx1"/>
                </a:solidFill>
              </a:rPr>
              <a:t>o </a:t>
            </a:r>
            <a:r>
              <a:rPr lang="it-IT" sz="2000" b="1" dirty="0">
                <a:solidFill>
                  <a:schemeClr val="tx1"/>
                </a:solidFill>
              </a:rPr>
              <a:t>irregolarità</a:t>
            </a:r>
            <a:r>
              <a:rPr lang="it-IT" sz="2000" dirty="0">
                <a:solidFill>
                  <a:schemeClr val="tx1"/>
                </a:solidFill>
              </a:rPr>
              <a:t> della domanda di partecipazione, del </a:t>
            </a:r>
            <a:r>
              <a:rPr lang="it-IT" sz="2000" dirty="0" smtClean="0">
                <a:solidFill>
                  <a:schemeClr val="tx1"/>
                </a:solidFill>
              </a:rPr>
              <a:t>DGUE ecc. (no offerta tecnica e economica);</a:t>
            </a:r>
          </a:p>
          <a:p>
            <a:pPr marL="457200" indent="-457200" algn="just">
              <a:buAutoNum type="arabicPeriod"/>
            </a:pPr>
            <a:r>
              <a:rPr lang="it-IT" sz="2000" dirty="0" smtClean="0">
                <a:solidFill>
                  <a:schemeClr val="tx1"/>
                </a:solidFill>
              </a:rPr>
              <a:t>Sempre richiedibili </a:t>
            </a:r>
            <a:r>
              <a:rPr lang="it-IT" sz="2000" b="1" dirty="0" smtClean="0">
                <a:solidFill>
                  <a:schemeClr val="tx1"/>
                </a:solidFill>
              </a:rPr>
              <a:t>chiarimenti </a:t>
            </a:r>
            <a:r>
              <a:rPr lang="it-IT" sz="2000" dirty="0">
                <a:solidFill>
                  <a:schemeClr val="tx1"/>
                </a:solidFill>
              </a:rPr>
              <a:t>sui contenuti dell’</a:t>
            </a:r>
            <a:r>
              <a:rPr lang="it-IT" sz="2000" b="1" dirty="0">
                <a:solidFill>
                  <a:schemeClr val="tx1"/>
                </a:solidFill>
              </a:rPr>
              <a:t>offerta tecnica </a:t>
            </a:r>
            <a:r>
              <a:rPr lang="it-IT" sz="2000" dirty="0">
                <a:solidFill>
                  <a:schemeClr val="tx1"/>
                </a:solidFill>
              </a:rPr>
              <a:t>e dell’</a:t>
            </a:r>
            <a:r>
              <a:rPr lang="it-IT" sz="2000" b="1" dirty="0">
                <a:solidFill>
                  <a:schemeClr val="tx1"/>
                </a:solidFill>
              </a:rPr>
              <a:t>offerta economica</a:t>
            </a:r>
            <a:r>
              <a:rPr lang="it-IT" sz="2000" dirty="0">
                <a:solidFill>
                  <a:schemeClr val="tx1"/>
                </a:solidFill>
              </a:rPr>
              <a:t> e su ogni loro </a:t>
            </a:r>
            <a:r>
              <a:rPr lang="it-IT" sz="2000" dirty="0" smtClean="0">
                <a:solidFill>
                  <a:schemeClr val="tx1"/>
                </a:solidFill>
              </a:rPr>
              <a:t>allegato</a:t>
            </a:r>
          </a:p>
          <a:p>
            <a:pPr marL="457200" indent="-457200" algn="just">
              <a:buAutoNum type="arabicPeriod"/>
            </a:pPr>
            <a:r>
              <a:rPr lang="it-IT" sz="2000" dirty="0">
                <a:solidFill>
                  <a:schemeClr val="tx1"/>
                </a:solidFill>
              </a:rPr>
              <a:t>Fino al giorno fissato per la loro </a:t>
            </a:r>
            <a:r>
              <a:rPr lang="it-IT" sz="2000" dirty="0" smtClean="0">
                <a:solidFill>
                  <a:schemeClr val="tx1"/>
                </a:solidFill>
              </a:rPr>
              <a:t>apertura possibile rettifica </a:t>
            </a:r>
            <a:r>
              <a:rPr lang="it-IT" sz="2000" dirty="0">
                <a:solidFill>
                  <a:schemeClr val="tx1"/>
                </a:solidFill>
              </a:rPr>
              <a:t>errore </a:t>
            </a:r>
            <a:r>
              <a:rPr lang="it-IT" sz="2000" dirty="0" smtClean="0">
                <a:solidFill>
                  <a:schemeClr val="tx1"/>
                </a:solidFill>
              </a:rPr>
              <a:t>materiale su </a:t>
            </a:r>
            <a:r>
              <a:rPr lang="it-IT" sz="2000" dirty="0">
                <a:solidFill>
                  <a:schemeClr val="tx1"/>
                </a:solidFill>
              </a:rPr>
              <a:t>contenuto </a:t>
            </a:r>
            <a:r>
              <a:rPr lang="it-IT" sz="2000" dirty="0" smtClean="0">
                <a:solidFill>
                  <a:schemeClr val="tx1"/>
                </a:solidFill>
              </a:rPr>
              <a:t>dell’</a:t>
            </a:r>
            <a:r>
              <a:rPr lang="it-IT" sz="2000" b="1" dirty="0" smtClean="0">
                <a:solidFill>
                  <a:schemeClr val="tx1"/>
                </a:solidFill>
              </a:rPr>
              <a:t>offerta </a:t>
            </a:r>
            <a:r>
              <a:rPr lang="it-IT" sz="2000" b="1" dirty="0">
                <a:solidFill>
                  <a:schemeClr val="tx1"/>
                </a:solidFill>
              </a:rPr>
              <a:t>tecnica </a:t>
            </a:r>
            <a:r>
              <a:rPr lang="it-IT" sz="2000" dirty="0">
                <a:solidFill>
                  <a:schemeClr val="tx1"/>
                </a:solidFill>
              </a:rPr>
              <a:t>o nell’</a:t>
            </a:r>
            <a:r>
              <a:rPr lang="it-IT" sz="2000" b="1" dirty="0">
                <a:solidFill>
                  <a:schemeClr val="tx1"/>
                </a:solidFill>
              </a:rPr>
              <a:t>offerta </a:t>
            </a:r>
            <a:r>
              <a:rPr lang="it-IT" sz="2000" b="1" dirty="0" smtClean="0">
                <a:solidFill>
                  <a:schemeClr val="tx1"/>
                </a:solidFill>
              </a:rPr>
              <a:t>economica </a:t>
            </a:r>
            <a:r>
              <a:rPr lang="it-IT" sz="2000" dirty="0" smtClean="0">
                <a:solidFill>
                  <a:schemeClr val="tx1"/>
                </a:solidFill>
              </a:rPr>
              <a:t>(no nuova offerta).</a:t>
            </a:r>
          </a:p>
        </p:txBody>
      </p:sp>
      <p:sp>
        <p:nvSpPr>
          <p:cNvPr id="9" name="Rettangolo arrotondato 8"/>
          <p:cNvSpPr/>
          <p:nvPr/>
        </p:nvSpPr>
        <p:spPr>
          <a:xfrm>
            <a:off x="2575200" y="731864"/>
            <a:ext cx="3384376" cy="792088"/>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Soccorso istruttorio </a:t>
            </a:r>
            <a:endParaRPr lang="it-IT" sz="2800" b="1" dirty="0"/>
          </a:p>
        </p:txBody>
      </p:sp>
      <p:sp>
        <p:nvSpPr>
          <p:cNvPr id="2" name="Freccia in giù 1"/>
          <p:cNvSpPr/>
          <p:nvPr/>
        </p:nvSpPr>
        <p:spPr>
          <a:xfrm>
            <a:off x="3903888" y="1758468"/>
            <a:ext cx="484632" cy="475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arrotondato 2"/>
          <p:cNvSpPr/>
          <p:nvPr/>
        </p:nvSpPr>
        <p:spPr>
          <a:xfrm>
            <a:off x="413832" y="1663159"/>
            <a:ext cx="259228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Semplificato e Chiarito </a:t>
            </a:r>
            <a:endParaRPr lang="it-IT" dirty="0"/>
          </a:p>
        </p:txBody>
      </p:sp>
      <p:sp>
        <p:nvSpPr>
          <p:cNvPr id="10" name="Rettangolo arrotondato 9"/>
          <p:cNvSpPr/>
          <p:nvPr/>
        </p:nvSpPr>
        <p:spPr>
          <a:xfrm>
            <a:off x="5277152" y="1647848"/>
            <a:ext cx="3240360"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Chiave interpretativa </a:t>
            </a:r>
            <a:r>
              <a:rPr lang="it-IT" b="1" dirty="0" smtClean="0"/>
              <a:t>leale </a:t>
            </a:r>
            <a:r>
              <a:rPr lang="it-IT" b="1" dirty="0"/>
              <a:t>collaborazione </a:t>
            </a:r>
            <a:r>
              <a:rPr lang="it-IT" dirty="0"/>
              <a:t>delle </a:t>
            </a:r>
            <a:r>
              <a:rPr lang="it-IT" dirty="0" smtClean="0"/>
              <a:t>parti</a:t>
            </a:r>
            <a:endParaRPr lang="it-IT" dirty="0"/>
          </a:p>
        </p:txBody>
      </p:sp>
    </p:spTree>
    <p:extLst>
      <p:ext uri="{BB962C8B-B14F-4D97-AF65-F5344CB8AC3E}">
        <p14:creationId xmlns:p14="http://schemas.microsoft.com/office/powerpoint/2010/main" val="144954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61</a:t>
            </a:fld>
            <a:endParaRPr lang="it-IT" sz="1400" dirty="0">
              <a:solidFill>
                <a:schemeClr val="tx1"/>
              </a:solidFill>
            </a:endParaRPr>
          </a:p>
        </p:txBody>
      </p:sp>
      <p:sp>
        <p:nvSpPr>
          <p:cNvPr id="11" name="Rettangolo arrotondato 10"/>
          <p:cNvSpPr/>
          <p:nvPr/>
        </p:nvSpPr>
        <p:spPr>
          <a:xfrm>
            <a:off x="179512" y="2996951"/>
            <a:ext cx="3744416" cy="34409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000" dirty="0" smtClean="0">
                <a:solidFill>
                  <a:schemeClr val="tx1"/>
                </a:solidFill>
              </a:rPr>
              <a:t>Rimesso</a:t>
            </a:r>
            <a:r>
              <a:rPr lang="it-IT" sz="2000" b="1" dirty="0" smtClean="0">
                <a:solidFill>
                  <a:schemeClr val="tx1"/>
                </a:solidFill>
              </a:rPr>
              <a:t> </a:t>
            </a:r>
            <a:r>
              <a:rPr lang="it-IT" sz="2000" dirty="0">
                <a:solidFill>
                  <a:schemeClr val="tx1"/>
                </a:solidFill>
              </a:rPr>
              <a:t>alla discrezionalità della stazione appaltante (alla luce dei </a:t>
            </a:r>
            <a:r>
              <a:rPr lang="it-IT" sz="2000" b="1" dirty="0">
                <a:solidFill>
                  <a:schemeClr val="tx1"/>
                </a:solidFill>
              </a:rPr>
              <a:t>risultati di gara</a:t>
            </a:r>
            <a:r>
              <a:rPr lang="it-IT" sz="2000" dirty="0">
                <a:solidFill>
                  <a:schemeClr val="tx1"/>
                </a:solidFill>
              </a:rPr>
              <a:t>, del </a:t>
            </a:r>
            <a:r>
              <a:rPr lang="it-IT" sz="2000" b="1" dirty="0">
                <a:solidFill>
                  <a:schemeClr val="tx1"/>
                </a:solidFill>
              </a:rPr>
              <a:t>mercato di riferimento </a:t>
            </a:r>
            <a:r>
              <a:rPr lang="it-IT" sz="2000" dirty="0">
                <a:solidFill>
                  <a:schemeClr val="tx1"/>
                </a:solidFill>
              </a:rPr>
              <a:t>e di ogni altro elemento che possa essere ritenuto utile) l’individuazione delle </a:t>
            </a:r>
            <a:r>
              <a:rPr lang="it-IT" sz="2000" b="1" dirty="0">
                <a:solidFill>
                  <a:schemeClr val="tx1"/>
                </a:solidFill>
              </a:rPr>
              <a:t>offerte </a:t>
            </a:r>
            <a:r>
              <a:rPr lang="it-IT" sz="2000" dirty="0">
                <a:solidFill>
                  <a:schemeClr val="tx1"/>
                </a:solidFill>
              </a:rPr>
              <a:t>che </a:t>
            </a:r>
            <a:r>
              <a:rPr lang="it-IT" sz="2000" i="1" dirty="0">
                <a:solidFill>
                  <a:schemeClr val="tx1"/>
                </a:solidFill>
              </a:rPr>
              <a:t>prima </a:t>
            </a:r>
            <a:r>
              <a:rPr lang="it-IT" sz="2000" i="1" dirty="0" err="1">
                <a:solidFill>
                  <a:schemeClr val="tx1"/>
                </a:solidFill>
              </a:rPr>
              <a:t>facie</a:t>
            </a:r>
            <a:r>
              <a:rPr lang="it-IT" sz="2000" i="1" dirty="0">
                <a:solidFill>
                  <a:schemeClr val="tx1"/>
                </a:solidFill>
              </a:rPr>
              <a:t> </a:t>
            </a:r>
            <a:r>
              <a:rPr lang="it-IT" sz="2000" dirty="0">
                <a:solidFill>
                  <a:schemeClr val="tx1"/>
                </a:solidFill>
              </a:rPr>
              <a:t>appaiono </a:t>
            </a:r>
            <a:r>
              <a:rPr lang="it-IT" sz="2000" b="1" dirty="0">
                <a:solidFill>
                  <a:schemeClr val="tx1"/>
                </a:solidFill>
              </a:rPr>
              <a:t>anomale</a:t>
            </a:r>
            <a:r>
              <a:rPr lang="it-IT" sz="2000" dirty="0">
                <a:solidFill>
                  <a:schemeClr val="tx1"/>
                </a:solidFill>
              </a:rPr>
              <a:t> e che quindi andranno sottoposte a </a:t>
            </a:r>
            <a:r>
              <a:rPr lang="it-IT" sz="2000" dirty="0" smtClean="0">
                <a:solidFill>
                  <a:schemeClr val="tx1"/>
                </a:solidFill>
              </a:rPr>
              <a:t>verifica</a:t>
            </a:r>
            <a:endParaRPr lang="it-IT" sz="2400" dirty="0" smtClean="0">
              <a:solidFill>
                <a:schemeClr val="tx1"/>
              </a:solidFill>
            </a:endParaRPr>
          </a:p>
        </p:txBody>
      </p:sp>
      <p:sp>
        <p:nvSpPr>
          <p:cNvPr id="9" name="Rettangolo arrotondato 8"/>
          <p:cNvSpPr/>
          <p:nvPr/>
        </p:nvSpPr>
        <p:spPr>
          <a:xfrm>
            <a:off x="2981546" y="774355"/>
            <a:ext cx="2998044" cy="79208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b="1" dirty="0" smtClean="0"/>
              <a:t>Offerte anomale </a:t>
            </a:r>
            <a:endParaRPr lang="it-IT" sz="2800" b="1" dirty="0"/>
          </a:p>
        </p:txBody>
      </p:sp>
      <p:sp>
        <p:nvSpPr>
          <p:cNvPr id="2" name="Freccia in giù 1"/>
          <p:cNvSpPr/>
          <p:nvPr/>
        </p:nvSpPr>
        <p:spPr>
          <a:xfrm rot="1586581">
            <a:off x="3590281" y="2304456"/>
            <a:ext cx="484632" cy="660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4480568" y="2996951"/>
            <a:ext cx="4286100" cy="345638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it-IT" sz="2000" dirty="0">
                <a:solidFill>
                  <a:schemeClr val="tx1"/>
                </a:solidFill>
              </a:rPr>
              <a:t>N</a:t>
            </a:r>
            <a:r>
              <a:rPr lang="it-IT" sz="2000" dirty="0" smtClean="0">
                <a:solidFill>
                  <a:schemeClr val="tx1"/>
                </a:solidFill>
              </a:rPr>
              <a:t>el </a:t>
            </a:r>
            <a:r>
              <a:rPr lang="it-IT" sz="2000" dirty="0">
                <a:solidFill>
                  <a:schemeClr val="tx1"/>
                </a:solidFill>
              </a:rPr>
              <a:t>bando indicati gli elementi specifici in base ai quali </a:t>
            </a:r>
            <a:r>
              <a:rPr lang="it-IT" sz="2000" dirty="0" smtClean="0">
                <a:solidFill>
                  <a:schemeClr val="tx1"/>
                </a:solidFill>
              </a:rPr>
              <a:t>valutare offerta</a:t>
            </a:r>
            <a:r>
              <a:rPr lang="it-IT" sz="2000" dirty="0">
                <a:solidFill>
                  <a:schemeClr val="tx1"/>
                </a:solidFill>
              </a:rPr>
              <a:t>. </a:t>
            </a:r>
            <a:r>
              <a:rPr lang="it-IT" sz="2000" b="1" dirty="0">
                <a:solidFill>
                  <a:schemeClr val="tx1"/>
                </a:solidFill>
              </a:rPr>
              <a:t>NO</a:t>
            </a:r>
            <a:r>
              <a:rPr lang="it-IT" sz="2000" dirty="0">
                <a:solidFill>
                  <a:schemeClr val="tx1"/>
                </a:solidFill>
              </a:rPr>
              <a:t> una </a:t>
            </a:r>
            <a:r>
              <a:rPr lang="it-IT" sz="2000" b="1" dirty="0">
                <a:solidFill>
                  <a:schemeClr val="tx1"/>
                </a:solidFill>
              </a:rPr>
              <a:t>soglia di valutazione </a:t>
            </a:r>
            <a:r>
              <a:rPr lang="it-IT" sz="2000" b="1" i="1" dirty="0">
                <a:solidFill>
                  <a:schemeClr val="tx1"/>
                </a:solidFill>
              </a:rPr>
              <a:t>ex ante</a:t>
            </a:r>
            <a:r>
              <a:rPr lang="it-IT" sz="2000" i="1" dirty="0">
                <a:solidFill>
                  <a:schemeClr val="tx1"/>
                </a:solidFill>
              </a:rPr>
              <a:t> </a:t>
            </a:r>
            <a:r>
              <a:rPr lang="it-IT" sz="2000" dirty="0">
                <a:solidFill>
                  <a:schemeClr val="tx1"/>
                </a:solidFill>
              </a:rPr>
              <a:t>di </a:t>
            </a:r>
            <a:r>
              <a:rPr lang="it-IT" sz="2000" dirty="0" smtClean="0">
                <a:solidFill>
                  <a:schemeClr val="tx1"/>
                </a:solidFill>
              </a:rPr>
              <a:t>anomalia: si potrebbe </a:t>
            </a:r>
            <a:r>
              <a:rPr lang="it-IT" sz="2000" dirty="0">
                <a:solidFill>
                  <a:schemeClr val="tx1"/>
                </a:solidFill>
              </a:rPr>
              <a:t>usare il criterio dell’ art. 97, commi 2 e 2-bis o dell’allegato II.2 del </a:t>
            </a:r>
            <a:r>
              <a:rPr lang="it-IT" sz="2000" dirty="0" err="1">
                <a:solidFill>
                  <a:schemeClr val="tx1"/>
                </a:solidFill>
              </a:rPr>
              <a:t>sottosoglia</a:t>
            </a:r>
            <a:r>
              <a:rPr lang="it-IT" sz="2000" dirty="0">
                <a:solidFill>
                  <a:schemeClr val="tx1"/>
                </a:solidFill>
              </a:rPr>
              <a:t> o altri </a:t>
            </a:r>
            <a:r>
              <a:rPr lang="it-IT" sz="2000" dirty="0" smtClean="0">
                <a:solidFill>
                  <a:schemeClr val="tx1"/>
                </a:solidFill>
              </a:rPr>
              <a:t>tipo (es. </a:t>
            </a:r>
            <a:r>
              <a:rPr lang="it-IT" dirty="0">
                <a:solidFill>
                  <a:schemeClr val="tx1"/>
                </a:solidFill>
              </a:rPr>
              <a:t>in Germania deviazione pari o superiore al 20% dell’offerta più bassa rispetto all’offerta immediatamente più alta</a:t>
            </a:r>
            <a:r>
              <a:rPr lang="it-IT" sz="2000" dirty="0">
                <a:solidFill>
                  <a:schemeClr val="tx1"/>
                </a:solidFill>
              </a:rPr>
              <a:t>). </a:t>
            </a:r>
          </a:p>
        </p:txBody>
      </p:sp>
      <p:sp>
        <p:nvSpPr>
          <p:cNvPr id="3" name="Rettangolo arrotondato 2"/>
          <p:cNvSpPr/>
          <p:nvPr/>
        </p:nvSpPr>
        <p:spPr>
          <a:xfrm>
            <a:off x="611560" y="1738052"/>
            <a:ext cx="288032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Principi fiducia</a:t>
            </a:r>
            <a:r>
              <a:rPr lang="it-IT" dirty="0"/>
              <a:t>, buona fede, affidamento, risultato</a:t>
            </a:r>
          </a:p>
        </p:txBody>
      </p:sp>
      <p:sp>
        <p:nvSpPr>
          <p:cNvPr id="10" name="Rettangolo arrotondato 9"/>
          <p:cNvSpPr/>
          <p:nvPr/>
        </p:nvSpPr>
        <p:spPr>
          <a:xfrm>
            <a:off x="4854280" y="1720071"/>
            <a:ext cx="3906636"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Qualificazione </a:t>
            </a:r>
            <a:r>
              <a:rPr lang="it-IT" dirty="0"/>
              <a:t>delle stazioni </a:t>
            </a:r>
            <a:r>
              <a:rPr lang="it-IT" dirty="0" smtClean="0"/>
              <a:t>appaltanti</a:t>
            </a:r>
            <a:endParaRPr lang="it-IT" dirty="0"/>
          </a:p>
        </p:txBody>
      </p:sp>
      <p:sp>
        <p:nvSpPr>
          <p:cNvPr id="12" name="Freccia in giù 11"/>
          <p:cNvSpPr/>
          <p:nvPr/>
        </p:nvSpPr>
        <p:spPr>
          <a:xfrm rot="19399039">
            <a:off x="4316748" y="2279900"/>
            <a:ext cx="484632" cy="666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3954204" y="1693155"/>
            <a:ext cx="484632" cy="493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64766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62</a:t>
            </a:fld>
            <a:endParaRPr lang="it-IT" sz="1400" dirty="0">
              <a:solidFill>
                <a:schemeClr val="tx1"/>
              </a:solidFill>
            </a:endParaRPr>
          </a:p>
        </p:txBody>
      </p:sp>
      <p:sp>
        <p:nvSpPr>
          <p:cNvPr id="11" name="Rettangolo arrotondato 10"/>
          <p:cNvSpPr/>
          <p:nvPr/>
        </p:nvSpPr>
        <p:spPr>
          <a:xfrm>
            <a:off x="349976" y="2480780"/>
            <a:ext cx="8055184" cy="29523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200" b="1" dirty="0" smtClean="0">
                <a:solidFill>
                  <a:schemeClr val="tx1"/>
                </a:solidFill>
              </a:rPr>
              <a:t>Aggiudicazione disposta solo dopo verifica dei requisiti: </a:t>
            </a:r>
          </a:p>
          <a:p>
            <a:pPr algn="just"/>
            <a:r>
              <a:rPr lang="it-IT" sz="2200" dirty="0" smtClean="0">
                <a:solidFill>
                  <a:schemeClr val="tx1"/>
                </a:solidFill>
              </a:rPr>
              <a:t>«L’organo </a:t>
            </a:r>
            <a:r>
              <a:rPr lang="it-IT" sz="2200" dirty="0">
                <a:solidFill>
                  <a:schemeClr val="tx1"/>
                </a:solidFill>
              </a:rPr>
              <a:t>preposto alla valutazione delle offerte predispone la proposta di aggiudicazione alla migliore offerta non anomala. L’organo competente a disporre l’aggiudicazione esamina la proposta, e, se la ritiene legittima e conforme all’interesse pubblico, </a:t>
            </a:r>
            <a:r>
              <a:rPr lang="it-IT" sz="2400" b="1" dirty="0">
                <a:solidFill>
                  <a:schemeClr val="tx1"/>
                </a:solidFill>
              </a:rPr>
              <a:t>dopo aver verificato il possesso dei requisiti in capo all’offerente, dispone l’aggiudicazione</a:t>
            </a:r>
            <a:r>
              <a:rPr lang="it-IT" sz="2200" dirty="0">
                <a:solidFill>
                  <a:schemeClr val="tx1"/>
                </a:solidFill>
              </a:rPr>
              <a:t>, che è immediatamente </a:t>
            </a:r>
            <a:r>
              <a:rPr lang="it-IT" sz="2200" dirty="0" smtClean="0">
                <a:solidFill>
                  <a:schemeClr val="tx1"/>
                </a:solidFill>
              </a:rPr>
              <a:t>efficace».</a:t>
            </a:r>
            <a:endParaRPr lang="it-IT" sz="2200" b="1" dirty="0">
              <a:solidFill>
                <a:schemeClr val="tx1"/>
              </a:solidFill>
            </a:endParaRPr>
          </a:p>
        </p:txBody>
      </p:sp>
      <p:sp>
        <p:nvSpPr>
          <p:cNvPr id="9" name="Rettangolo arrotondato 8"/>
          <p:cNvSpPr/>
          <p:nvPr/>
        </p:nvSpPr>
        <p:spPr>
          <a:xfrm>
            <a:off x="2253332" y="1077418"/>
            <a:ext cx="4248472" cy="115840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Art. 17, comma 5 Aggiudicazione </a:t>
            </a:r>
            <a:endParaRPr lang="it-IT" sz="2800" b="1" dirty="0"/>
          </a:p>
        </p:txBody>
      </p:sp>
      <p:sp>
        <p:nvSpPr>
          <p:cNvPr id="3" name="Rettangolo 2"/>
          <p:cNvSpPr/>
          <p:nvPr/>
        </p:nvSpPr>
        <p:spPr>
          <a:xfrm>
            <a:off x="669156" y="5582389"/>
            <a:ext cx="741682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a:solidFill>
                  <a:schemeClr val="tx2"/>
                </a:solidFill>
              </a:rPr>
              <a:t>La pendenza di un contenzioso non può mai giustificare la sospensione della procedura </a:t>
            </a:r>
            <a:r>
              <a:rPr lang="it-IT" b="1" dirty="0" smtClean="0">
                <a:solidFill>
                  <a:schemeClr val="tx2"/>
                </a:solidFill>
              </a:rPr>
              <a:t>o dell’aggiudicazione, salvo potere cautelare giudice e autotutela</a:t>
            </a:r>
            <a:endParaRPr lang="it-IT" b="1" dirty="0">
              <a:solidFill>
                <a:schemeClr val="tx2"/>
              </a:solidFill>
            </a:endParaRPr>
          </a:p>
        </p:txBody>
      </p:sp>
      <p:sp>
        <p:nvSpPr>
          <p:cNvPr id="2" name="Ovale 1"/>
          <p:cNvSpPr/>
          <p:nvPr/>
        </p:nvSpPr>
        <p:spPr>
          <a:xfrm>
            <a:off x="6660232" y="1077417"/>
            <a:ext cx="2483768" cy="1158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E la tempestività? </a:t>
            </a:r>
            <a:endParaRPr lang="it-IT" b="1" dirty="0"/>
          </a:p>
        </p:txBody>
      </p:sp>
    </p:spTree>
    <p:extLst>
      <p:ext uri="{BB962C8B-B14F-4D97-AF65-F5344CB8AC3E}">
        <p14:creationId xmlns:p14="http://schemas.microsoft.com/office/powerpoint/2010/main" val="3062978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63</a:t>
            </a:fld>
            <a:endParaRPr lang="it-IT" sz="1400" dirty="0">
              <a:solidFill>
                <a:schemeClr val="tx1"/>
              </a:solidFill>
            </a:endParaRPr>
          </a:p>
        </p:txBody>
      </p:sp>
      <p:sp>
        <p:nvSpPr>
          <p:cNvPr id="11" name="Rettangolo arrotondato 10"/>
          <p:cNvSpPr/>
          <p:nvPr/>
        </p:nvSpPr>
        <p:spPr>
          <a:xfrm>
            <a:off x="1115616" y="2480780"/>
            <a:ext cx="6768752" cy="29523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it-IT" sz="2200" b="1" dirty="0" smtClean="0">
                <a:solidFill>
                  <a:schemeClr val="tx1"/>
                </a:solidFill>
              </a:rPr>
              <a:t>Il </a:t>
            </a:r>
            <a:r>
              <a:rPr lang="it-IT" sz="2200" b="1" dirty="0">
                <a:solidFill>
                  <a:schemeClr val="tx1"/>
                </a:solidFill>
              </a:rPr>
              <a:t>termine di impugnazione dell’aggiudicazione </a:t>
            </a:r>
            <a:r>
              <a:rPr lang="it-IT" sz="2200" dirty="0">
                <a:solidFill>
                  <a:schemeClr val="tx1"/>
                </a:solidFill>
              </a:rPr>
              <a:t>e dell’ammissione e valutazione delle offerte diverse </a:t>
            </a:r>
            <a:r>
              <a:rPr lang="it-IT" sz="2200" dirty="0" smtClean="0">
                <a:solidFill>
                  <a:schemeClr val="tx1"/>
                </a:solidFill>
              </a:rPr>
              <a:t>da quella aggiudicataria </a:t>
            </a:r>
            <a:r>
              <a:rPr lang="it-IT" sz="2200" b="1" dirty="0" smtClean="0">
                <a:solidFill>
                  <a:schemeClr val="tx1"/>
                </a:solidFill>
              </a:rPr>
              <a:t>decorre </a:t>
            </a:r>
            <a:r>
              <a:rPr lang="it-IT" sz="2200" b="1" dirty="0">
                <a:solidFill>
                  <a:schemeClr val="tx1"/>
                </a:solidFill>
              </a:rPr>
              <a:t>comunque dalla </a:t>
            </a:r>
            <a:r>
              <a:rPr lang="it-IT" sz="2200" b="1" dirty="0" smtClean="0">
                <a:solidFill>
                  <a:schemeClr val="tx1"/>
                </a:solidFill>
              </a:rPr>
              <a:t>comunicazione </a:t>
            </a:r>
            <a:r>
              <a:rPr lang="it-IT" sz="2200" dirty="0">
                <a:solidFill>
                  <a:schemeClr val="tx1"/>
                </a:solidFill>
              </a:rPr>
              <a:t>di cui all’articolo 90</a:t>
            </a:r>
            <a:r>
              <a:rPr lang="it-IT" sz="2200" dirty="0" smtClean="0">
                <a:solidFill>
                  <a:schemeClr val="tx1"/>
                </a:solidFill>
              </a:rPr>
              <a:t>. </a:t>
            </a:r>
          </a:p>
          <a:p>
            <a:pPr algn="ctr"/>
            <a:r>
              <a:rPr lang="it-IT" sz="2200" dirty="0" smtClean="0">
                <a:solidFill>
                  <a:schemeClr val="tx1"/>
                </a:solidFill>
              </a:rPr>
              <a:t>(vedi </a:t>
            </a:r>
            <a:r>
              <a:rPr lang="it-IT" sz="2200" dirty="0">
                <a:solidFill>
                  <a:schemeClr val="tx1"/>
                </a:solidFill>
              </a:rPr>
              <a:t>anche C. Stato, Ad. </a:t>
            </a:r>
            <a:r>
              <a:rPr lang="it-IT" sz="2200" dirty="0" err="1">
                <a:solidFill>
                  <a:schemeClr val="tx1"/>
                </a:solidFill>
              </a:rPr>
              <a:t>Plen</a:t>
            </a:r>
            <a:r>
              <a:rPr lang="it-IT" sz="2200" dirty="0">
                <a:solidFill>
                  <a:schemeClr val="tx1"/>
                </a:solidFill>
              </a:rPr>
              <a:t>. </a:t>
            </a:r>
            <a:r>
              <a:rPr lang="it-IT" sz="2200" dirty="0" smtClean="0">
                <a:solidFill>
                  <a:schemeClr val="tx1"/>
                </a:solidFill>
              </a:rPr>
              <a:t>12/2020).</a:t>
            </a:r>
            <a:endParaRPr lang="it-IT" sz="2200" dirty="0">
              <a:solidFill>
                <a:schemeClr val="tx1"/>
              </a:solidFill>
            </a:endParaRPr>
          </a:p>
        </p:txBody>
      </p:sp>
      <p:sp>
        <p:nvSpPr>
          <p:cNvPr id="9" name="Rettangolo arrotondato 8"/>
          <p:cNvSpPr/>
          <p:nvPr/>
        </p:nvSpPr>
        <p:spPr>
          <a:xfrm>
            <a:off x="2253332" y="1077418"/>
            <a:ext cx="4248472" cy="1158401"/>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Art. 36, comma 9 impugnazione  </a:t>
            </a:r>
            <a:endParaRPr lang="it-IT" sz="2800" b="1" dirty="0"/>
          </a:p>
        </p:txBody>
      </p:sp>
      <p:sp>
        <p:nvSpPr>
          <p:cNvPr id="3" name="Rettangolo 2"/>
          <p:cNvSpPr/>
          <p:nvPr/>
        </p:nvSpPr>
        <p:spPr>
          <a:xfrm>
            <a:off x="1115616" y="5582389"/>
            <a:ext cx="6552728"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smtClean="0">
                <a:solidFill>
                  <a:schemeClr val="tx1"/>
                </a:solidFill>
              </a:rPr>
              <a:t>Art. 90 </a:t>
            </a:r>
            <a:r>
              <a:rPr lang="it-IT" dirty="0">
                <a:solidFill>
                  <a:schemeClr val="tx1"/>
                </a:solidFill>
              </a:rPr>
              <a:t>Informazione ai candidati e agli offerenti</a:t>
            </a:r>
            <a:r>
              <a:rPr lang="it-IT" dirty="0"/>
              <a:t>. </a:t>
            </a:r>
            <a:endParaRPr lang="it-IT" b="1" dirty="0">
              <a:solidFill>
                <a:schemeClr val="tx2"/>
              </a:solidFill>
            </a:endParaRPr>
          </a:p>
        </p:txBody>
      </p:sp>
    </p:spTree>
    <p:extLst>
      <p:ext uri="{BB962C8B-B14F-4D97-AF65-F5344CB8AC3E}">
        <p14:creationId xmlns:p14="http://schemas.microsoft.com/office/powerpoint/2010/main" val="3004828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64</a:t>
            </a:fld>
            <a:endParaRPr lang="it-IT" sz="1400" dirty="0">
              <a:solidFill>
                <a:schemeClr val="tx1"/>
              </a:solidFill>
            </a:endParaRPr>
          </a:p>
        </p:txBody>
      </p:sp>
      <p:sp>
        <p:nvSpPr>
          <p:cNvPr id="9" name="Rettangolo arrotondato 8"/>
          <p:cNvSpPr/>
          <p:nvPr/>
        </p:nvSpPr>
        <p:spPr>
          <a:xfrm>
            <a:off x="2267744" y="659663"/>
            <a:ext cx="5040560"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Artt. 48-55 Appalti sotto soglia </a:t>
            </a:r>
            <a:endParaRPr lang="it-IT" sz="2800" b="1" dirty="0"/>
          </a:p>
        </p:txBody>
      </p:sp>
      <p:sp>
        <p:nvSpPr>
          <p:cNvPr id="7" name="Rettangolo arrotondato 6"/>
          <p:cNvSpPr/>
          <p:nvPr/>
        </p:nvSpPr>
        <p:spPr>
          <a:xfrm>
            <a:off x="107504" y="1628800"/>
            <a:ext cx="8932540" cy="51866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AutoNum type="arabicPeriod"/>
            </a:pPr>
            <a:r>
              <a:rPr lang="it-IT" sz="2000" b="1" dirty="0" smtClean="0">
                <a:solidFill>
                  <a:schemeClr val="tx1"/>
                </a:solidFill>
              </a:rPr>
              <a:t>Affidamento diretto </a:t>
            </a:r>
            <a:r>
              <a:rPr lang="it-IT" sz="2000" dirty="0" smtClean="0">
                <a:solidFill>
                  <a:schemeClr val="tx1"/>
                </a:solidFill>
              </a:rPr>
              <a:t>lavori &lt; 150.000 euro e servivi e forniture </a:t>
            </a:r>
            <a:r>
              <a:rPr lang="it-IT" sz="2000" dirty="0">
                <a:solidFill>
                  <a:schemeClr val="tx1"/>
                </a:solidFill>
              </a:rPr>
              <a:t>&lt; </a:t>
            </a:r>
            <a:r>
              <a:rPr lang="it-IT" sz="2000" dirty="0" smtClean="0">
                <a:solidFill>
                  <a:schemeClr val="tx1"/>
                </a:solidFill>
              </a:rPr>
              <a:t>140.000;</a:t>
            </a:r>
          </a:p>
          <a:p>
            <a:pPr marL="457200" indent="-457200" algn="just">
              <a:buAutoNum type="arabicPeriod"/>
            </a:pPr>
            <a:r>
              <a:rPr lang="it-IT" sz="2000" b="1" dirty="0" smtClean="0">
                <a:solidFill>
                  <a:schemeClr val="tx1"/>
                </a:solidFill>
              </a:rPr>
              <a:t>Negoziata senza bando </a:t>
            </a:r>
            <a:r>
              <a:rPr lang="it-IT" sz="2000" dirty="0">
                <a:solidFill>
                  <a:schemeClr val="tx1"/>
                </a:solidFill>
              </a:rPr>
              <a:t>lavori </a:t>
            </a:r>
            <a:r>
              <a:rPr lang="it-IT" sz="2000" dirty="0" smtClean="0">
                <a:solidFill>
                  <a:schemeClr val="tx1"/>
                </a:solidFill>
              </a:rPr>
              <a:t>≥ 150.000 </a:t>
            </a:r>
            <a:r>
              <a:rPr lang="it-IT" sz="2000" dirty="0">
                <a:solidFill>
                  <a:schemeClr val="tx1"/>
                </a:solidFill>
              </a:rPr>
              <a:t>euro e servivi e forniture ≥ </a:t>
            </a:r>
            <a:r>
              <a:rPr lang="it-IT" sz="2000" dirty="0" smtClean="0">
                <a:solidFill>
                  <a:schemeClr val="tx1"/>
                </a:solidFill>
              </a:rPr>
              <a:t> 140.000 fino a soglia.</a:t>
            </a:r>
          </a:p>
          <a:p>
            <a:pPr marL="457200" indent="-457200" algn="just">
              <a:buAutoNum type="arabicPeriod"/>
            </a:pPr>
            <a:r>
              <a:rPr lang="it-IT" sz="2000" b="1" dirty="0" smtClean="0">
                <a:solidFill>
                  <a:schemeClr val="tx1"/>
                </a:solidFill>
              </a:rPr>
              <a:t>No</a:t>
            </a:r>
            <a:r>
              <a:rPr lang="it-IT" sz="2000" dirty="0" smtClean="0">
                <a:solidFill>
                  <a:schemeClr val="tx1"/>
                </a:solidFill>
              </a:rPr>
              <a:t> utilizzo </a:t>
            </a:r>
            <a:r>
              <a:rPr lang="it-IT" sz="2000" b="1" dirty="0" smtClean="0">
                <a:solidFill>
                  <a:schemeClr val="tx1"/>
                </a:solidFill>
              </a:rPr>
              <a:t>procedure ordinarie </a:t>
            </a:r>
            <a:r>
              <a:rPr lang="it-IT" sz="2000" dirty="0" smtClean="0">
                <a:solidFill>
                  <a:schemeClr val="tx1"/>
                </a:solidFill>
              </a:rPr>
              <a:t>tranne che per lavori ≥ un milione di euro e fino a soglia; </a:t>
            </a:r>
          </a:p>
          <a:p>
            <a:pPr marL="457200" indent="-457200" algn="just">
              <a:buAutoNum type="arabicPeriod"/>
            </a:pPr>
            <a:r>
              <a:rPr lang="it-IT" sz="2000" dirty="0">
                <a:solidFill>
                  <a:schemeClr val="tx1"/>
                </a:solidFill>
              </a:rPr>
              <a:t>alla </a:t>
            </a:r>
            <a:r>
              <a:rPr lang="it-IT" sz="2000" b="1" dirty="0">
                <a:solidFill>
                  <a:schemeClr val="tx1"/>
                </a:solidFill>
              </a:rPr>
              <a:t>commissione giudicatrice </a:t>
            </a:r>
            <a:r>
              <a:rPr lang="it-IT" sz="2000" dirty="0">
                <a:solidFill>
                  <a:schemeClr val="tx1"/>
                </a:solidFill>
              </a:rPr>
              <a:t>può partecipare il </a:t>
            </a:r>
            <a:r>
              <a:rPr lang="it-IT" sz="2000" b="1" dirty="0">
                <a:solidFill>
                  <a:schemeClr val="tx1"/>
                </a:solidFill>
              </a:rPr>
              <a:t>RUP</a:t>
            </a:r>
            <a:r>
              <a:rPr lang="it-IT" sz="2000" dirty="0">
                <a:solidFill>
                  <a:schemeClr val="tx1"/>
                </a:solidFill>
              </a:rPr>
              <a:t>, anche in qualità di </a:t>
            </a:r>
            <a:r>
              <a:rPr lang="it-IT" sz="2000" dirty="0" smtClean="0">
                <a:solidFill>
                  <a:schemeClr val="tx1"/>
                </a:solidFill>
              </a:rPr>
              <a:t>presidente;</a:t>
            </a:r>
          </a:p>
          <a:p>
            <a:pPr marL="457200" indent="-457200" algn="just">
              <a:buAutoNum type="arabicPeriod"/>
            </a:pPr>
            <a:r>
              <a:rPr lang="it-IT" sz="2000" dirty="0" smtClean="0">
                <a:solidFill>
                  <a:schemeClr val="tx1"/>
                </a:solidFill>
              </a:rPr>
              <a:t>Mancata conferma requisiti dichiarati: </a:t>
            </a:r>
            <a:r>
              <a:rPr lang="it-IT" sz="2000" dirty="0">
                <a:solidFill>
                  <a:schemeClr val="tx1"/>
                </a:solidFill>
              </a:rPr>
              <a:t>comunicazione all’ANAC e </a:t>
            </a:r>
            <a:r>
              <a:rPr lang="it-IT" sz="2000" dirty="0" smtClean="0">
                <a:solidFill>
                  <a:schemeClr val="tx1"/>
                </a:solidFill>
              </a:rPr>
              <a:t> </a:t>
            </a:r>
            <a:r>
              <a:rPr lang="it-IT" sz="2000" b="1" dirty="0">
                <a:solidFill>
                  <a:schemeClr val="tx1"/>
                </a:solidFill>
              </a:rPr>
              <a:t>sospensione</a:t>
            </a:r>
            <a:r>
              <a:rPr lang="it-IT" sz="2000" dirty="0">
                <a:solidFill>
                  <a:schemeClr val="tx1"/>
                </a:solidFill>
              </a:rPr>
              <a:t> </a:t>
            </a:r>
            <a:r>
              <a:rPr lang="it-IT" sz="2000" b="1" dirty="0" smtClean="0">
                <a:solidFill>
                  <a:schemeClr val="tx1"/>
                </a:solidFill>
              </a:rPr>
              <a:t>da uno </a:t>
            </a:r>
            <a:r>
              <a:rPr lang="it-IT" sz="2000" b="1" dirty="0">
                <a:solidFill>
                  <a:schemeClr val="tx1"/>
                </a:solidFill>
              </a:rPr>
              <a:t>a 12 mesi </a:t>
            </a:r>
            <a:r>
              <a:rPr lang="it-IT" sz="2000" dirty="0">
                <a:solidFill>
                  <a:schemeClr val="tx1"/>
                </a:solidFill>
              </a:rPr>
              <a:t>gare stessa stazione </a:t>
            </a:r>
            <a:r>
              <a:rPr lang="it-IT" sz="2000" dirty="0" smtClean="0">
                <a:solidFill>
                  <a:schemeClr val="tx1"/>
                </a:solidFill>
              </a:rPr>
              <a:t>appaltante;</a:t>
            </a:r>
          </a:p>
          <a:p>
            <a:pPr marL="457200" indent="-457200" algn="just">
              <a:buAutoNum type="arabicPeriod"/>
            </a:pPr>
            <a:r>
              <a:rPr lang="it-IT" sz="2000" b="1" dirty="0" smtClean="0">
                <a:solidFill>
                  <a:schemeClr val="tx1"/>
                </a:solidFill>
              </a:rPr>
              <a:t>Garanzia provvisoria </a:t>
            </a:r>
            <a:r>
              <a:rPr lang="it-IT" sz="2000" dirty="0" smtClean="0">
                <a:solidFill>
                  <a:schemeClr val="tx1"/>
                </a:solidFill>
              </a:rPr>
              <a:t>di regola non richiesta e massimo all’1%</a:t>
            </a:r>
          </a:p>
          <a:p>
            <a:pPr marL="457200" indent="-457200" algn="just">
              <a:buAutoNum type="arabicPeriod"/>
            </a:pPr>
            <a:r>
              <a:rPr lang="it-IT" sz="2000" dirty="0" smtClean="0">
                <a:solidFill>
                  <a:schemeClr val="tx1"/>
                </a:solidFill>
              </a:rPr>
              <a:t> </a:t>
            </a:r>
            <a:r>
              <a:rPr lang="it-IT" sz="2000" b="1" dirty="0" smtClean="0">
                <a:solidFill>
                  <a:schemeClr val="tx1"/>
                </a:solidFill>
              </a:rPr>
              <a:t>Esclusione </a:t>
            </a:r>
            <a:r>
              <a:rPr lang="it-IT" sz="2000" b="1" dirty="0">
                <a:solidFill>
                  <a:schemeClr val="tx1"/>
                </a:solidFill>
              </a:rPr>
              <a:t>automatica: </a:t>
            </a:r>
            <a:r>
              <a:rPr lang="it-IT" sz="2000" dirty="0">
                <a:solidFill>
                  <a:schemeClr val="tx1"/>
                </a:solidFill>
              </a:rPr>
              <a:t>sia in negoziata che in procedura ordinaria (art. 50, comma 1 </a:t>
            </a:r>
            <a:r>
              <a:rPr lang="it-IT" sz="2000" dirty="0" err="1">
                <a:solidFill>
                  <a:schemeClr val="tx1"/>
                </a:solidFill>
              </a:rPr>
              <a:t>lett</a:t>
            </a:r>
            <a:r>
              <a:rPr lang="it-IT" sz="2000" dirty="0">
                <a:solidFill>
                  <a:schemeClr val="tx1"/>
                </a:solidFill>
              </a:rPr>
              <a:t>. d) se criterio del </a:t>
            </a:r>
            <a:r>
              <a:rPr lang="it-IT" sz="2000" b="1" dirty="0">
                <a:solidFill>
                  <a:schemeClr val="tx1"/>
                </a:solidFill>
              </a:rPr>
              <a:t>prezzo più basso </a:t>
            </a:r>
            <a:r>
              <a:rPr lang="it-IT" sz="2000" dirty="0">
                <a:solidFill>
                  <a:schemeClr val="tx1"/>
                </a:solidFill>
              </a:rPr>
              <a:t>+ </a:t>
            </a:r>
            <a:r>
              <a:rPr lang="it-IT" sz="2000" b="1" dirty="0">
                <a:solidFill>
                  <a:schemeClr val="tx1"/>
                </a:solidFill>
              </a:rPr>
              <a:t>assenza</a:t>
            </a:r>
            <a:r>
              <a:rPr lang="it-IT" sz="2000" dirty="0">
                <a:solidFill>
                  <a:schemeClr val="tx1"/>
                </a:solidFill>
              </a:rPr>
              <a:t> interesse transfrontaliero certo, per </a:t>
            </a:r>
            <a:r>
              <a:rPr lang="it-IT" sz="2000" b="1" dirty="0">
                <a:solidFill>
                  <a:schemeClr val="tx1"/>
                </a:solidFill>
              </a:rPr>
              <a:t>offerte ≥ 5. </a:t>
            </a:r>
            <a:r>
              <a:rPr lang="it-IT" sz="2000" dirty="0">
                <a:solidFill>
                  <a:schemeClr val="tx1"/>
                </a:solidFill>
              </a:rPr>
              <a:t>Solo per lavori e servizi (si presuppone siano gare più complesse e lunghe) e se negli atti di gara </a:t>
            </a:r>
            <a:r>
              <a:rPr lang="it-IT" sz="2000" dirty="0" smtClean="0">
                <a:solidFill>
                  <a:schemeClr val="tx1"/>
                </a:solidFill>
              </a:rPr>
              <a:t>è </a:t>
            </a:r>
            <a:r>
              <a:rPr lang="it-IT" sz="2000" b="1" dirty="0" smtClean="0">
                <a:solidFill>
                  <a:schemeClr val="tx1"/>
                </a:solidFill>
              </a:rPr>
              <a:t>individuato il criterio</a:t>
            </a:r>
            <a:r>
              <a:rPr lang="it-IT" sz="2000" dirty="0" smtClean="0">
                <a:solidFill>
                  <a:schemeClr val="tx1"/>
                </a:solidFill>
              </a:rPr>
              <a:t>; </a:t>
            </a:r>
          </a:p>
          <a:p>
            <a:pPr marL="457200" indent="-457200" algn="just">
              <a:buAutoNum type="arabicPeriod"/>
            </a:pPr>
            <a:r>
              <a:rPr lang="it-IT" sz="2000" dirty="0" smtClean="0">
                <a:solidFill>
                  <a:schemeClr val="tx1"/>
                </a:solidFill>
              </a:rPr>
              <a:t>No </a:t>
            </a:r>
            <a:r>
              <a:rPr lang="it-IT" sz="2000" b="1" i="1" dirty="0" smtClean="0">
                <a:solidFill>
                  <a:schemeClr val="tx1"/>
                </a:solidFill>
              </a:rPr>
              <a:t>stand </a:t>
            </a:r>
            <a:r>
              <a:rPr lang="it-IT" sz="2000" b="1" i="1" dirty="0" err="1" smtClean="0">
                <a:solidFill>
                  <a:schemeClr val="tx1"/>
                </a:solidFill>
              </a:rPr>
              <a:t>still</a:t>
            </a:r>
            <a:r>
              <a:rPr lang="it-IT" sz="2000" b="1" i="1" dirty="0" smtClean="0">
                <a:solidFill>
                  <a:schemeClr val="tx1"/>
                </a:solidFill>
              </a:rPr>
              <a:t> </a:t>
            </a:r>
            <a:r>
              <a:rPr lang="it-IT" sz="2000" dirty="0" smtClean="0">
                <a:solidFill>
                  <a:schemeClr val="tx1"/>
                </a:solidFill>
              </a:rPr>
              <a:t>e stipula contrato entro 30 giorni da aggiudicazione.</a:t>
            </a:r>
            <a:endParaRPr lang="it-IT" sz="2000" b="1" dirty="0">
              <a:solidFill>
                <a:schemeClr val="tx1"/>
              </a:solidFill>
            </a:endParaRPr>
          </a:p>
        </p:txBody>
      </p:sp>
    </p:spTree>
    <p:extLst>
      <p:ext uri="{BB962C8B-B14F-4D97-AF65-F5344CB8AC3E}">
        <p14:creationId xmlns:p14="http://schemas.microsoft.com/office/powerpoint/2010/main" val="1879333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65</a:t>
            </a:fld>
            <a:endParaRPr lang="it-IT" sz="1400" dirty="0">
              <a:solidFill>
                <a:schemeClr val="tx1"/>
              </a:solidFill>
            </a:endParaRPr>
          </a:p>
        </p:txBody>
      </p:sp>
      <p:sp>
        <p:nvSpPr>
          <p:cNvPr id="9" name="Rettangolo arrotondato 8"/>
          <p:cNvSpPr/>
          <p:nvPr/>
        </p:nvSpPr>
        <p:spPr>
          <a:xfrm>
            <a:off x="2267744" y="659663"/>
            <a:ext cx="5040560" cy="936104"/>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Artt. 48-55 Appalti sotto soglia </a:t>
            </a:r>
            <a:endParaRPr lang="it-IT" sz="2800" b="1" dirty="0"/>
          </a:p>
        </p:txBody>
      </p:sp>
      <p:sp>
        <p:nvSpPr>
          <p:cNvPr id="7" name="Rettangolo arrotondato 6"/>
          <p:cNvSpPr/>
          <p:nvPr/>
        </p:nvSpPr>
        <p:spPr>
          <a:xfrm>
            <a:off x="107504" y="1616331"/>
            <a:ext cx="8932540" cy="51866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Font typeface="+mj-lt"/>
              <a:buAutoNum type="arabicPeriod" startAt="9"/>
            </a:pPr>
            <a:r>
              <a:rPr lang="it-IT" sz="2000" b="1" dirty="0" smtClean="0">
                <a:solidFill>
                  <a:schemeClr val="tx1"/>
                </a:solidFill>
              </a:rPr>
              <a:t>PRINCIPIO DI ROTAZIONE: </a:t>
            </a:r>
            <a:r>
              <a:rPr lang="it-IT" sz="2000" dirty="0">
                <a:solidFill>
                  <a:schemeClr val="tx1"/>
                </a:solidFill>
              </a:rPr>
              <a:t>valido solo per </a:t>
            </a:r>
            <a:r>
              <a:rPr lang="it-IT" sz="2000" b="1" dirty="0" smtClean="0">
                <a:solidFill>
                  <a:schemeClr val="tx1"/>
                </a:solidFill>
              </a:rPr>
              <a:t>contraente</a:t>
            </a:r>
            <a:r>
              <a:rPr lang="it-IT" sz="2000" dirty="0" smtClean="0">
                <a:solidFill>
                  <a:schemeClr val="tx1"/>
                </a:solidFill>
              </a:rPr>
              <a:t> </a:t>
            </a:r>
            <a:r>
              <a:rPr lang="it-IT" sz="2000" b="1" dirty="0">
                <a:solidFill>
                  <a:schemeClr val="tx1"/>
                </a:solidFill>
              </a:rPr>
              <a:t>uscente</a:t>
            </a:r>
            <a:r>
              <a:rPr lang="it-IT" sz="2000" dirty="0">
                <a:solidFill>
                  <a:schemeClr val="tx1"/>
                </a:solidFill>
              </a:rPr>
              <a:t> se due affidamenti successivi rientrano in stesso settore merceologico, stessa categoria di opere, stesso settore di </a:t>
            </a:r>
            <a:r>
              <a:rPr lang="it-IT" sz="2000" dirty="0" smtClean="0">
                <a:solidFill>
                  <a:schemeClr val="tx1"/>
                </a:solidFill>
              </a:rPr>
              <a:t>servizi;</a:t>
            </a:r>
          </a:p>
          <a:p>
            <a:pPr marL="457200" indent="-457200" algn="just">
              <a:buFont typeface="+mj-lt"/>
              <a:buAutoNum type="arabicPeriod" startAt="9"/>
            </a:pPr>
            <a:r>
              <a:rPr lang="it-IT" sz="2000" b="1" dirty="0"/>
              <a:t>NO SORTEGGIO </a:t>
            </a:r>
            <a:r>
              <a:rPr lang="it-IT" sz="2000" dirty="0"/>
              <a:t>per la selezione degli operatori da invitare</a:t>
            </a:r>
            <a:r>
              <a:rPr lang="it-IT" sz="2000" b="1" dirty="0"/>
              <a:t>, </a:t>
            </a:r>
            <a:r>
              <a:rPr lang="it-IT" sz="2000" dirty="0"/>
              <a:t>salvo situazioni particolari e specificamente </a:t>
            </a:r>
            <a:r>
              <a:rPr lang="it-IT" sz="2000" dirty="0" smtClean="0"/>
              <a:t>motivate;</a:t>
            </a:r>
          </a:p>
          <a:p>
            <a:pPr marL="457200" indent="-457200" algn="just">
              <a:buFont typeface="+mj-lt"/>
              <a:buAutoNum type="arabicPeriod" startAt="9"/>
            </a:pPr>
            <a:r>
              <a:rPr lang="it-IT" sz="2000" b="1" dirty="0" smtClean="0">
                <a:solidFill>
                  <a:schemeClr val="tx1"/>
                </a:solidFill>
              </a:rPr>
              <a:t>NO ROTAZIONE </a:t>
            </a:r>
            <a:r>
              <a:rPr lang="it-IT" sz="2000" dirty="0" smtClean="0">
                <a:solidFill>
                  <a:schemeClr val="tx1"/>
                </a:solidFill>
              </a:rPr>
              <a:t>nelle </a:t>
            </a:r>
            <a:r>
              <a:rPr lang="it-IT" sz="2000" dirty="0" smtClean="0">
                <a:solidFill>
                  <a:schemeClr val="tx1"/>
                </a:solidFill>
              </a:rPr>
              <a:t>negoziate </a:t>
            </a:r>
            <a:r>
              <a:rPr lang="it-IT" sz="2000" dirty="0"/>
              <a:t>a senza porre limiti al numero di operatori economici in possesso dei requisiti richiesti da </a:t>
            </a:r>
            <a:r>
              <a:rPr lang="it-IT" sz="2000" dirty="0" smtClean="0"/>
              <a:t>invitare</a:t>
            </a:r>
            <a:r>
              <a:rPr lang="it-IT" sz="2000" dirty="0" smtClean="0"/>
              <a:t>;</a:t>
            </a:r>
          </a:p>
          <a:p>
            <a:pPr marL="457200" indent="-457200" algn="just">
              <a:buFont typeface="+mj-lt"/>
              <a:buAutoNum type="arabicPeriod" startAt="9"/>
            </a:pPr>
            <a:r>
              <a:rPr lang="it-IT" sz="2000" b="1" dirty="0">
                <a:solidFill>
                  <a:schemeClr val="tx1"/>
                </a:solidFill>
              </a:rPr>
              <a:t>NO ROTAZIONE </a:t>
            </a:r>
            <a:r>
              <a:rPr lang="it-IT" sz="2000" dirty="0" smtClean="0"/>
              <a:t>affidamenti </a:t>
            </a:r>
            <a:r>
              <a:rPr lang="it-IT" sz="2000" b="1" dirty="0" smtClean="0"/>
              <a:t>diretti &lt; 5.000 euro;</a:t>
            </a:r>
          </a:p>
          <a:p>
            <a:pPr marL="457200" indent="-457200" algn="just">
              <a:buFont typeface="+mj-lt"/>
              <a:buAutoNum type="arabicPeriod" startAt="9"/>
            </a:pPr>
            <a:r>
              <a:rPr lang="it-IT" sz="2000" b="1" dirty="0" smtClean="0"/>
              <a:t>Allegato II.1 </a:t>
            </a:r>
            <a:r>
              <a:rPr lang="it-IT" sz="2000" dirty="0" smtClean="0"/>
              <a:t>disciplina formazione elenchi e indagini di mercato (più o meno come già disciplinati nelle linee guida ANAC).</a:t>
            </a:r>
          </a:p>
          <a:p>
            <a:endParaRPr lang="it-IT" sz="2000" dirty="0">
              <a:solidFill>
                <a:schemeClr val="tx1"/>
              </a:solidFill>
            </a:endParaRPr>
          </a:p>
        </p:txBody>
      </p:sp>
    </p:spTree>
    <p:extLst>
      <p:ext uri="{BB962C8B-B14F-4D97-AF65-F5344CB8AC3E}">
        <p14:creationId xmlns:p14="http://schemas.microsoft.com/office/powerpoint/2010/main" val="2581377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66</a:t>
            </a:fld>
            <a:endParaRPr lang="it-IT" sz="1400" dirty="0">
              <a:solidFill>
                <a:schemeClr val="tx1"/>
              </a:solidFill>
            </a:endParaRPr>
          </a:p>
        </p:txBody>
      </p:sp>
      <p:sp>
        <p:nvSpPr>
          <p:cNvPr id="9" name="Rettangolo arrotondato 8"/>
          <p:cNvSpPr/>
          <p:nvPr/>
        </p:nvSpPr>
        <p:spPr>
          <a:xfrm>
            <a:off x="2771800" y="908720"/>
            <a:ext cx="4392488" cy="481443"/>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it-IT" sz="2800" b="1" dirty="0" smtClean="0"/>
              <a:t>Art. 119 Subappalto </a:t>
            </a:r>
            <a:endParaRPr lang="it-IT" sz="2800" b="1" dirty="0"/>
          </a:p>
        </p:txBody>
      </p:sp>
      <p:sp>
        <p:nvSpPr>
          <p:cNvPr id="7" name="Rettangolo arrotondato 6"/>
          <p:cNvSpPr/>
          <p:nvPr/>
        </p:nvSpPr>
        <p:spPr>
          <a:xfrm>
            <a:off x="107504" y="1971286"/>
            <a:ext cx="8932540" cy="44666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457200" indent="-457200" algn="just">
              <a:buAutoNum type="arabicPeriod"/>
            </a:pPr>
            <a:r>
              <a:rPr lang="it-IT" sz="2000" dirty="0" smtClean="0">
                <a:solidFill>
                  <a:schemeClr val="tx1"/>
                </a:solidFill>
              </a:rPr>
              <a:t>Possibile il subappalto del subappalto </a:t>
            </a:r>
            <a:r>
              <a:rPr lang="it-IT" sz="2000" b="1" dirty="0" smtClean="0">
                <a:solidFill>
                  <a:schemeClr val="tx1"/>
                </a:solidFill>
              </a:rPr>
              <a:t>(c.d. subappalto a cascata). </a:t>
            </a:r>
            <a:r>
              <a:rPr lang="it-IT" sz="2000" dirty="0" smtClean="0">
                <a:solidFill>
                  <a:schemeClr val="tx1"/>
                </a:solidFill>
              </a:rPr>
              <a:t>Si rimedia alla procedura di infrazione n. </a:t>
            </a:r>
            <a:r>
              <a:rPr lang="it-IT" sz="2000" dirty="0" smtClean="0"/>
              <a:t>2018/2273</a:t>
            </a:r>
            <a:r>
              <a:rPr lang="it-IT" sz="2000" dirty="0">
                <a:solidFill>
                  <a:schemeClr val="tx1"/>
                </a:solidFill>
              </a:rPr>
              <a:t>.</a:t>
            </a:r>
            <a:endParaRPr lang="it-IT" sz="2000" dirty="0" smtClean="0">
              <a:solidFill>
                <a:schemeClr val="tx1"/>
              </a:solidFill>
            </a:endParaRPr>
          </a:p>
          <a:p>
            <a:pPr marL="457200" indent="-457200" algn="just">
              <a:buAutoNum type="arabicPeriod"/>
            </a:pPr>
            <a:r>
              <a:rPr lang="it-IT" sz="2000" dirty="0" smtClean="0">
                <a:solidFill>
                  <a:schemeClr val="tx1"/>
                </a:solidFill>
              </a:rPr>
              <a:t>Nei documenti di gara si indicano le prestazioni non passibili di </a:t>
            </a:r>
            <a:r>
              <a:rPr lang="it-IT" sz="2000" b="1" dirty="0" smtClean="0">
                <a:solidFill>
                  <a:schemeClr val="tx1"/>
                </a:solidFill>
              </a:rPr>
              <a:t>subappalto a cascata</a:t>
            </a:r>
            <a:r>
              <a:rPr lang="it-IT" sz="2000" dirty="0" smtClean="0">
                <a:solidFill>
                  <a:schemeClr val="tx1"/>
                </a:solidFill>
              </a:rPr>
              <a:t> per caratteristiche appalto ed esigenze controllo cantiere e luoghi di lavoro (tutela, salute, sicurezza lavoratori).</a:t>
            </a:r>
          </a:p>
          <a:p>
            <a:pPr marL="457200" indent="-457200" algn="just">
              <a:buAutoNum type="arabicPeriod"/>
            </a:pPr>
            <a:r>
              <a:rPr lang="it-IT" sz="2000" b="1" dirty="0" smtClean="0"/>
              <a:t>Nullo</a:t>
            </a:r>
            <a:r>
              <a:rPr lang="it-IT" sz="2000" dirty="0" smtClean="0"/>
              <a:t> </a:t>
            </a:r>
            <a:r>
              <a:rPr lang="it-IT" sz="2000" dirty="0"/>
              <a:t>l'accordo con cui a terzi sia affidata l’</a:t>
            </a:r>
            <a:r>
              <a:rPr lang="it-IT" sz="2000" b="1" dirty="0"/>
              <a:t>integrale esecuzione </a:t>
            </a:r>
            <a:r>
              <a:rPr lang="it-IT" sz="2000" dirty="0"/>
              <a:t>delle prestazioni o lavorazioni appaltate, nonché la </a:t>
            </a:r>
            <a:r>
              <a:rPr lang="it-IT" sz="2000" b="1" dirty="0"/>
              <a:t>prevalente esecuzione </a:t>
            </a:r>
            <a:r>
              <a:rPr lang="it-IT" sz="2000" dirty="0"/>
              <a:t>delle lavorazioni relative alla </a:t>
            </a:r>
            <a:r>
              <a:rPr lang="it-IT" sz="2000" b="1" dirty="0"/>
              <a:t>categoria </a:t>
            </a:r>
            <a:r>
              <a:rPr lang="it-IT" sz="2000" b="1" dirty="0" smtClean="0"/>
              <a:t>prevalente </a:t>
            </a:r>
            <a:r>
              <a:rPr lang="it-IT" sz="2000" dirty="0" smtClean="0"/>
              <a:t>(in luogo del complesso </a:t>
            </a:r>
            <a:r>
              <a:rPr lang="it-IT" sz="2000" dirty="0"/>
              <a:t>delle categorie prevalenti</a:t>
            </a:r>
            <a:r>
              <a:rPr lang="it-IT" sz="2000" dirty="0" smtClean="0"/>
              <a:t>)</a:t>
            </a:r>
            <a:r>
              <a:rPr lang="it-IT" sz="2000" dirty="0" smtClean="0">
                <a:solidFill>
                  <a:schemeClr val="tx1"/>
                </a:solidFill>
              </a:rPr>
              <a:t>.</a:t>
            </a:r>
          </a:p>
          <a:p>
            <a:pPr marL="457200" indent="-457200" algn="just">
              <a:buAutoNum type="arabicPeriod"/>
            </a:pPr>
            <a:r>
              <a:rPr lang="it-IT" sz="2000" dirty="0" smtClean="0"/>
              <a:t>Non integrano subappalto l’affidamento </a:t>
            </a:r>
            <a:r>
              <a:rPr lang="it-IT" sz="2000" dirty="0"/>
              <a:t>a </a:t>
            </a:r>
            <a:r>
              <a:rPr lang="it-IT" sz="2000" b="1" dirty="0"/>
              <a:t>lavoratori autonomi </a:t>
            </a:r>
            <a:r>
              <a:rPr lang="it-IT" sz="2000" dirty="0"/>
              <a:t>e </a:t>
            </a:r>
            <a:r>
              <a:rPr lang="it-IT" sz="2000" dirty="0" smtClean="0"/>
              <a:t>i </a:t>
            </a:r>
            <a:r>
              <a:rPr lang="it-IT" sz="2000" b="1" dirty="0" smtClean="0"/>
              <a:t>contratti </a:t>
            </a:r>
            <a:r>
              <a:rPr lang="it-IT" sz="2000" b="1" dirty="0"/>
              <a:t>continuativi</a:t>
            </a:r>
            <a:r>
              <a:rPr lang="it-IT" sz="2000" dirty="0"/>
              <a:t> di cooperazione, servizio o fornitura </a:t>
            </a:r>
            <a:r>
              <a:rPr lang="it-IT" sz="2000" b="1" dirty="0"/>
              <a:t>preesistenti</a:t>
            </a:r>
            <a:r>
              <a:rPr lang="it-IT" sz="2000" dirty="0"/>
              <a:t> </a:t>
            </a:r>
            <a:r>
              <a:rPr lang="it-IT" sz="2000" dirty="0" smtClean="0"/>
              <a:t>all’appalto se relativi a </a:t>
            </a:r>
            <a:r>
              <a:rPr lang="it-IT" sz="2000" b="1" dirty="0" smtClean="0"/>
              <a:t>prestazioni </a:t>
            </a:r>
            <a:r>
              <a:rPr lang="it-IT" sz="2000" b="1" dirty="0"/>
              <a:t>“secondarie, accessorie o </a:t>
            </a:r>
            <a:r>
              <a:rPr lang="it-IT" sz="2000" b="1" dirty="0" smtClean="0"/>
              <a:t>sussidiarie”</a:t>
            </a:r>
            <a:r>
              <a:rPr lang="it-IT" sz="2000" dirty="0" smtClean="0">
                <a:solidFill>
                  <a:schemeClr val="tx1"/>
                </a:solidFill>
              </a:rPr>
              <a:t>;</a:t>
            </a:r>
          </a:p>
          <a:p>
            <a:pPr marL="457200" indent="-457200" algn="just">
              <a:buAutoNum type="arabicPeriod"/>
            </a:pPr>
            <a:r>
              <a:rPr lang="it-IT" sz="2000" b="1" dirty="0" smtClean="0">
                <a:solidFill>
                  <a:schemeClr val="tx1"/>
                </a:solidFill>
              </a:rPr>
              <a:t>Subappalto</a:t>
            </a:r>
            <a:r>
              <a:rPr lang="it-IT" sz="2000" dirty="0" smtClean="0">
                <a:solidFill>
                  <a:schemeClr val="tx1"/>
                </a:solidFill>
              </a:rPr>
              <a:t> c.d. </a:t>
            </a:r>
            <a:r>
              <a:rPr lang="it-IT" sz="2000" b="1" dirty="0" smtClean="0">
                <a:solidFill>
                  <a:schemeClr val="tx1"/>
                </a:solidFill>
              </a:rPr>
              <a:t>«</a:t>
            </a:r>
            <a:r>
              <a:rPr lang="it-IT" sz="2000" b="1" dirty="0" err="1" smtClean="0">
                <a:solidFill>
                  <a:schemeClr val="tx1"/>
                </a:solidFill>
              </a:rPr>
              <a:t>qualificatorio</a:t>
            </a:r>
            <a:r>
              <a:rPr lang="it-IT" sz="2000" b="1" dirty="0" smtClean="0">
                <a:solidFill>
                  <a:schemeClr val="tx1"/>
                </a:solidFill>
              </a:rPr>
              <a:t>» </a:t>
            </a:r>
            <a:r>
              <a:rPr lang="it-IT" sz="2000" dirty="0" smtClean="0">
                <a:solidFill>
                  <a:schemeClr val="tx1"/>
                </a:solidFill>
              </a:rPr>
              <a:t>disciplinato da art. 12 </a:t>
            </a:r>
            <a:r>
              <a:rPr lang="it-IT" sz="2000" dirty="0" err="1" smtClean="0">
                <a:solidFill>
                  <a:schemeClr val="tx1"/>
                </a:solidFill>
              </a:rPr>
              <a:t>d.l.</a:t>
            </a:r>
            <a:r>
              <a:rPr lang="it-IT" sz="2000" dirty="0" smtClean="0">
                <a:solidFill>
                  <a:schemeClr val="tx1"/>
                </a:solidFill>
              </a:rPr>
              <a:t> 47/2014</a:t>
            </a:r>
          </a:p>
        </p:txBody>
      </p:sp>
    </p:spTree>
    <p:extLst>
      <p:ext uri="{BB962C8B-B14F-4D97-AF65-F5344CB8AC3E}">
        <p14:creationId xmlns:p14="http://schemas.microsoft.com/office/powerpoint/2010/main" val="292128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385" y="3012426"/>
            <a:ext cx="1796044" cy="859907"/>
          </a:xfrm>
        </p:spPr>
        <p:txBody>
          <a:bodyPr>
            <a:noAutofit/>
          </a:bodyPr>
          <a:lstStyle/>
          <a:p>
            <a:r>
              <a:rPr lang="it-IT" sz="3600" b="1" dirty="0" smtClean="0"/>
              <a:t>Risultato </a:t>
            </a:r>
            <a:endParaRPr lang="it-IT" sz="3600" b="1" dirty="0">
              <a:solidFill>
                <a:schemeClr val="accent1">
                  <a:lumMod val="75000"/>
                </a:schemeClr>
              </a:solidFill>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7</a:t>
            </a:fld>
            <a:endParaRPr lang="it-IT" sz="1400">
              <a:solidFill>
                <a:schemeClr val="tx1"/>
              </a:solidFill>
            </a:endParaRPr>
          </a:p>
        </p:txBody>
      </p:sp>
      <p:sp>
        <p:nvSpPr>
          <p:cNvPr id="5" name="Titolo 1"/>
          <p:cNvSpPr txBox="1">
            <a:spLocks/>
          </p:cNvSpPr>
          <p:nvPr/>
        </p:nvSpPr>
        <p:spPr>
          <a:xfrm>
            <a:off x="5177809" y="582711"/>
            <a:ext cx="3570655" cy="1655503"/>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just"/>
            <a:r>
              <a:rPr lang="it-IT" b="1" dirty="0"/>
              <a:t>l’esercizio del </a:t>
            </a:r>
            <a:r>
              <a:rPr lang="it-IT" sz="4000" b="1" dirty="0"/>
              <a:t>potere </a:t>
            </a:r>
            <a:r>
              <a:rPr lang="it-IT" sz="4000" b="1" dirty="0" smtClean="0"/>
              <a:t>discrezionale</a:t>
            </a:r>
            <a:endParaRPr lang="it-IT" sz="4000" b="1" i="1" dirty="0"/>
          </a:p>
        </p:txBody>
      </p:sp>
      <p:sp>
        <p:nvSpPr>
          <p:cNvPr id="7" name="Rettangolo arrotondato 6"/>
          <p:cNvSpPr/>
          <p:nvPr/>
        </p:nvSpPr>
        <p:spPr>
          <a:xfrm>
            <a:off x="2874643" y="2698632"/>
            <a:ext cx="2088232" cy="1332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Criterio prioritario </a:t>
            </a:r>
          </a:p>
        </p:txBody>
      </p:sp>
      <p:sp>
        <p:nvSpPr>
          <p:cNvPr id="8" name="Freccia a destra 7"/>
          <p:cNvSpPr/>
          <p:nvPr/>
        </p:nvSpPr>
        <p:spPr>
          <a:xfrm>
            <a:off x="2178859" y="3182678"/>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5213446" y="4644313"/>
            <a:ext cx="3636771" cy="16435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defTabSz="685800">
              <a:lnSpc>
                <a:spcPct val="90000"/>
              </a:lnSpc>
              <a:spcBef>
                <a:spcPct val="0"/>
              </a:spcBef>
            </a:pPr>
            <a:r>
              <a:rPr lang="it-IT" sz="3200" b="1" dirty="0" smtClean="0">
                <a:solidFill>
                  <a:schemeClr val="accent1">
                    <a:lumMod val="75000"/>
                  </a:schemeClr>
                </a:solidFill>
                <a:latin typeface="+mj-lt"/>
                <a:ea typeface="+mj-ea"/>
                <a:cs typeface="+mj-cs"/>
              </a:rPr>
              <a:t>individuazione </a:t>
            </a:r>
            <a:r>
              <a:rPr lang="it-IT" sz="3200" b="1" dirty="0">
                <a:solidFill>
                  <a:schemeClr val="accent1">
                    <a:lumMod val="75000"/>
                  </a:schemeClr>
                </a:solidFill>
                <a:latin typeface="+mj-lt"/>
                <a:ea typeface="+mj-ea"/>
                <a:cs typeface="+mj-cs"/>
              </a:rPr>
              <a:t>della </a:t>
            </a:r>
            <a:r>
              <a:rPr lang="it-IT" sz="4000" b="1" dirty="0">
                <a:solidFill>
                  <a:schemeClr val="accent1">
                    <a:lumMod val="75000"/>
                  </a:schemeClr>
                </a:solidFill>
                <a:latin typeface="+mj-lt"/>
                <a:ea typeface="+mj-ea"/>
                <a:cs typeface="+mj-cs"/>
              </a:rPr>
              <a:t>regola</a:t>
            </a:r>
            <a:r>
              <a:rPr lang="it-IT" sz="3200" b="1" dirty="0">
                <a:solidFill>
                  <a:schemeClr val="accent1">
                    <a:lumMod val="75000"/>
                  </a:schemeClr>
                </a:solidFill>
                <a:latin typeface="+mj-lt"/>
                <a:ea typeface="+mj-ea"/>
                <a:cs typeface="+mj-cs"/>
              </a:rPr>
              <a:t> del </a:t>
            </a:r>
            <a:r>
              <a:rPr lang="it-IT" sz="4000" b="1" dirty="0">
                <a:solidFill>
                  <a:schemeClr val="accent1">
                    <a:lumMod val="75000"/>
                  </a:schemeClr>
                </a:solidFill>
                <a:latin typeface="+mj-lt"/>
                <a:ea typeface="+mj-ea"/>
                <a:cs typeface="+mj-cs"/>
              </a:rPr>
              <a:t>caso concreto</a:t>
            </a:r>
          </a:p>
        </p:txBody>
      </p:sp>
      <p:sp>
        <p:nvSpPr>
          <p:cNvPr id="16" name="Freccia curva 15"/>
          <p:cNvSpPr/>
          <p:nvPr/>
        </p:nvSpPr>
        <p:spPr>
          <a:xfrm rot="5400000">
            <a:off x="5933166" y="3243621"/>
            <a:ext cx="757172" cy="1341782"/>
          </a:xfrm>
          <a:prstGeom prst="bentArrow">
            <a:avLst>
              <a:gd name="adj1" fmla="val 22863"/>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Freccia curva 16"/>
          <p:cNvSpPr/>
          <p:nvPr/>
        </p:nvSpPr>
        <p:spPr>
          <a:xfrm rot="16200000" flipV="1">
            <a:off x="5965022" y="2240742"/>
            <a:ext cx="693459" cy="134178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3697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151" y="2582943"/>
            <a:ext cx="1796044" cy="859907"/>
          </a:xfrm>
        </p:spPr>
        <p:txBody>
          <a:bodyPr>
            <a:noAutofit/>
          </a:bodyPr>
          <a:lstStyle/>
          <a:p>
            <a:r>
              <a:rPr lang="it-IT" sz="3600" b="1" dirty="0" smtClean="0"/>
              <a:t>Risultato </a:t>
            </a:r>
            <a:endParaRPr lang="it-IT" sz="3600" b="1" dirty="0">
              <a:solidFill>
                <a:schemeClr val="accent1">
                  <a:lumMod val="75000"/>
                </a:schemeClr>
              </a:solidFill>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8</a:t>
            </a:fld>
            <a:endParaRPr lang="it-IT" sz="1400">
              <a:solidFill>
                <a:schemeClr val="tx1"/>
              </a:solidFill>
            </a:endParaRPr>
          </a:p>
        </p:txBody>
      </p:sp>
      <p:sp>
        <p:nvSpPr>
          <p:cNvPr id="5" name="Titolo 1"/>
          <p:cNvSpPr txBox="1">
            <a:spLocks/>
          </p:cNvSpPr>
          <p:nvPr/>
        </p:nvSpPr>
        <p:spPr>
          <a:xfrm>
            <a:off x="5312619" y="1052736"/>
            <a:ext cx="3570655" cy="58458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l" defTabSz="685800" rtl="0" eaLnBrk="1" latinLnBrk="0" hangingPunct="1">
              <a:lnSpc>
                <a:spcPct val="90000"/>
              </a:lnSpc>
              <a:spcBef>
                <a:spcPct val="0"/>
              </a:spcBef>
              <a:buNone/>
              <a:defRPr sz="3200" kern="1200">
                <a:solidFill>
                  <a:schemeClr val="accent1">
                    <a:lumMod val="75000"/>
                  </a:schemeClr>
                </a:solidFill>
                <a:latin typeface="+mj-lt"/>
                <a:ea typeface="+mj-ea"/>
                <a:cs typeface="+mj-cs"/>
              </a:defRPr>
            </a:lvl1pPr>
          </a:lstStyle>
          <a:p>
            <a:pPr algn="just"/>
            <a:r>
              <a:rPr lang="it-IT" b="1" dirty="0" smtClean="0"/>
              <a:t>Responsabilità </a:t>
            </a:r>
            <a:endParaRPr lang="it-IT" sz="4000" b="1" i="1" dirty="0"/>
          </a:p>
        </p:txBody>
      </p:sp>
      <p:sp>
        <p:nvSpPr>
          <p:cNvPr id="7" name="Rettangolo arrotondato 6"/>
          <p:cNvSpPr/>
          <p:nvPr/>
        </p:nvSpPr>
        <p:spPr>
          <a:xfrm>
            <a:off x="2883345" y="2311146"/>
            <a:ext cx="2088232" cy="1332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Criterio prioritario </a:t>
            </a:r>
          </a:p>
        </p:txBody>
      </p:sp>
      <p:sp>
        <p:nvSpPr>
          <p:cNvPr id="8" name="Freccia a destra 7"/>
          <p:cNvSpPr/>
          <p:nvPr/>
        </p:nvSpPr>
        <p:spPr>
          <a:xfrm>
            <a:off x="2171346" y="2770581"/>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5246503" y="4413632"/>
            <a:ext cx="3636771" cy="5355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defTabSz="685800">
              <a:lnSpc>
                <a:spcPct val="90000"/>
              </a:lnSpc>
              <a:spcBef>
                <a:spcPct val="0"/>
              </a:spcBef>
            </a:pPr>
            <a:r>
              <a:rPr lang="it-IT" sz="3200" b="1" dirty="0" smtClean="0">
                <a:solidFill>
                  <a:schemeClr val="accent1">
                    <a:lumMod val="75000"/>
                  </a:schemeClr>
                </a:solidFill>
                <a:latin typeface="+mj-lt"/>
                <a:ea typeface="+mj-ea"/>
                <a:cs typeface="+mj-cs"/>
              </a:rPr>
              <a:t>Incentivo </a:t>
            </a:r>
            <a:endParaRPr lang="it-IT" sz="4000" b="1" dirty="0">
              <a:solidFill>
                <a:schemeClr val="accent1">
                  <a:lumMod val="75000"/>
                </a:schemeClr>
              </a:solidFill>
              <a:latin typeface="+mj-lt"/>
              <a:ea typeface="+mj-ea"/>
              <a:cs typeface="+mj-cs"/>
            </a:endParaRPr>
          </a:p>
        </p:txBody>
      </p:sp>
      <p:sp>
        <p:nvSpPr>
          <p:cNvPr id="16" name="Freccia curva 15"/>
          <p:cNvSpPr/>
          <p:nvPr/>
        </p:nvSpPr>
        <p:spPr>
          <a:xfrm rot="5400000">
            <a:off x="5844297" y="2885767"/>
            <a:ext cx="864097" cy="1514763"/>
          </a:xfrm>
          <a:prstGeom prst="bentArrow">
            <a:avLst>
              <a:gd name="adj1" fmla="val 22863"/>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Freccia curva 16"/>
          <p:cNvSpPr/>
          <p:nvPr/>
        </p:nvSpPr>
        <p:spPr>
          <a:xfrm rot="16200000" flipV="1">
            <a:off x="5835361" y="1672441"/>
            <a:ext cx="830885" cy="146367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 name="CasellaDiTesto 2"/>
          <p:cNvSpPr txBox="1"/>
          <p:nvPr/>
        </p:nvSpPr>
        <p:spPr>
          <a:xfrm>
            <a:off x="251520" y="5470414"/>
            <a:ext cx="8072249" cy="120032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algn="ctr"/>
            <a:r>
              <a:rPr lang="it-IT" sz="2400" dirty="0" smtClean="0">
                <a:solidFill>
                  <a:schemeClr val="tx1"/>
                </a:solidFill>
              </a:rPr>
              <a:t>Del personale che svolge funzioni </a:t>
            </a:r>
            <a:r>
              <a:rPr lang="it-IT" sz="2400" b="1" dirty="0" smtClean="0">
                <a:solidFill>
                  <a:schemeClr val="tx1"/>
                </a:solidFill>
              </a:rPr>
              <a:t>amministrative e tecniche</a:t>
            </a:r>
            <a:r>
              <a:rPr lang="it-IT" sz="2400" dirty="0" smtClean="0">
                <a:solidFill>
                  <a:schemeClr val="tx1"/>
                </a:solidFill>
              </a:rPr>
              <a:t> in fase di </a:t>
            </a:r>
            <a:r>
              <a:rPr lang="it-IT" sz="2400" b="1" dirty="0" smtClean="0">
                <a:solidFill>
                  <a:schemeClr val="tx1"/>
                </a:solidFill>
              </a:rPr>
              <a:t>programmazione</a:t>
            </a:r>
            <a:r>
              <a:rPr lang="it-IT" sz="2400" dirty="0" smtClean="0">
                <a:solidFill>
                  <a:schemeClr val="tx1"/>
                </a:solidFill>
              </a:rPr>
              <a:t>, </a:t>
            </a:r>
            <a:r>
              <a:rPr lang="it-IT" sz="2400" b="1" dirty="0" smtClean="0">
                <a:solidFill>
                  <a:schemeClr val="tx1"/>
                </a:solidFill>
              </a:rPr>
              <a:t>progettazione</a:t>
            </a:r>
            <a:r>
              <a:rPr lang="it-IT" sz="2400" dirty="0" smtClean="0">
                <a:solidFill>
                  <a:schemeClr val="tx1"/>
                </a:solidFill>
              </a:rPr>
              <a:t>, </a:t>
            </a:r>
            <a:r>
              <a:rPr lang="it-IT" sz="2400" b="1" dirty="0" smtClean="0">
                <a:solidFill>
                  <a:schemeClr val="tx1"/>
                </a:solidFill>
              </a:rPr>
              <a:t>affidamento</a:t>
            </a:r>
            <a:r>
              <a:rPr lang="it-IT" sz="2400" dirty="0" smtClean="0">
                <a:solidFill>
                  <a:schemeClr val="tx1"/>
                </a:solidFill>
              </a:rPr>
              <a:t> ed </a:t>
            </a:r>
            <a:r>
              <a:rPr lang="it-IT" sz="2400" b="1" dirty="0" smtClean="0">
                <a:solidFill>
                  <a:schemeClr val="tx1"/>
                </a:solidFill>
              </a:rPr>
              <a:t>esecuzione </a:t>
            </a:r>
            <a:r>
              <a:rPr lang="it-IT" sz="2400" dirty="0" smtClean="0">
                <a:solidFill>
                  <a:schemeClr val="tx1"/>
                </a:solidFill>
              </a:rPr>
              <a:t>(art. 45 e allegato I.10)</a:t>
            </a:r>
            <a:endParaRPr lang="it-IT" sz="2400" dirty="0">
              <a:solidFill>
                <a:schemeClr val="tx1"/>
              </a:solidFill>
            </a:endParaRPr>
          </a:p>
        </p:txBody>
      </p:sp>
    </p:spTree>
    <p:extLst>
      <p:ext uri="{BB962C8B-B14F-4D97-AF65-F5344CB8AC3E}">
        <p14:creationId xmlns:p14="http://schemas.microsoft.com/office/powerpoint/2010/main" val="423107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7151" y="2582943"/>
            <a:ext cx="1796044" cy="859907"/>
          </a:xfrm>
        </p:spPr>
        <p:txBody>
          <a:bodyPr>
            <a:noAutofit/>
          </a:bodyPr>
          <a:lstStyle/>
          <a:p>
            <a:r>
              <a:rPr lang="it-IT" sz="3600" b="1" dirty="0" smtClean="0"/>
              <a:t>Risultato </a:t>
            </a:r>
            <a:endParaRPr lang="it-IT" sz="3600" b="1" dirty="0">
              <a:solidFill>
                <a:schemeClr val="accent1">
                  <a:lumMod val="75000"/>
                </a:schemeClr>
              </a:solidFill>
              <a:latin typeface="Trebuchet MS" panose="020B0603020202020204" pitchFamily="34" charset="0"/>
            </a:endParaRPr>
          </a:p>
        </p:txBody>
      </p:sp>
      <p:sp>
        <p:nvSpPr>
          <p:cNvPr id="4" name="Segnaposto numero diapositiva 3"/>
          <p:cNvSpPr>
            <a:spLocks noGrp="1"/>
          </p:cNvSpPr>
          <p:nvPr>
            <p:ph type="sldNum" sz="quarter" idx="12"/>
          </p:nvPr>
        </p:nvSpPr>
        <p:spPr>
          <a:xfrm>
            <a:off x="6982644" y="6437893"/>
            <a:ext cx="2057400" cy="365125"/>
          </a:xfrm>
        </p:spPr>
        <p:txBody>
          <a:bodyPr/>
          <a:lstStyle/>
          <a:p>
            <a:fld id="{0EA79DE0-A299-4E84-AD13-19D233C340D2}" type="slidenum">
              <a:rPr lang="it-IT" sz="1400" smtClean="0">
                <a:solidFill>
                  <a:schemeClr val="tx1"/>
                </a:solidFill>
              </a:rPr>
              <a:pPr/>
              <a:t>9</a:t>
            </a:fld>
            <a:endParaRPr lang="it-IT" sz="1400">
              <a:solidFill>
                <a:schemeClr val="tx1"/>
              </a:solidFill>
            </a:endParaRPr>
          </a:p>
        </p:txBody>
      </p:sp>
      <p:sp>
        <p:nvSpPr>
          <p:cNvPr id="7" name="Rettangolo arrotondato 6"/>
          <p:cNvSpPr/>
          <p:nvPr/>
        </p:nvSpPr>
        <p:spPr>
          <a:xfrm>
            <a:off x="3131840" y="1916832"/>
            <a:ext cx="5361063" cy="248600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dirty="0"/>
              <a:t>se una certa azione arriva al suo scopo non può essere oggetto di disappunto; anzi, chi l’ha compiuta deve essere </a:t>
            </a:r>
            <a:r>
              <a:rPr lang="it-IT" sz="2800" dirty="0" smtClean="0"/>
              <a:t>premiato</a:t>
            </a:r>
            <a:endParaRPr lang="it-IT" sz="2800" dirty="0"/>
          </a:p>
        </p:txBody>
      </p:sp>
      <p:sp>
        <p:nvSpPr>
          <p:cNvPr id="8" name="Freccia a destra 7"/>
          <p:cNvSpPr/>
          <p:nvPr/>
        </p:nvSpPr>
        <p:spPr>
          <a:xfrm>
            <a:off x="2171346" y="2770581"/>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23528" y="4857114"/>
            <a:ext cx="8352928" cy="646331"/>
          </a:xfrm>
          <a:prstGeom prst="rect">
            <a:avLst/>
          </a:prstGeom>
          <a:noFill/>
        </p:spPr>
        <p:txBody>
          <a:bodyPr wrap="square" rtlCol="0">
            <a:spAutoFit/>
          </a:bodyPr>
          <a:lstStyle/>
          <a:p>
            <a:pPr algn="ctr"/>
            <a:r>
              <a:rPr lang="it-IT" dirty="0" smtClean="0"/>
              <a:t>Primato della necessità </a:t>
            </a:r>
            <a:r>
              <a:rPr lang="it-IT" dirty="0"/>
              <a:t>che il mercato dei contratti pubblici e tutta l’azione che lo contorna sia </a:t>
            </a:r>
            <a:r>
              <a:rPr lang="it-IT" i="1" dirty="0" err="1"/>
              <a:t>goals</a:t>
            </a:r>
            <a:r>
              <a:rPr lang="it-IT" i="1" dirty="0"/>
              <a:t> </a:t>
            </a:r>
            <a:r>
              <a:rPr lang="it-IT" i="1" dirty="0" err="1" smtClean="0"/>
              <a:t>oriented</a:t>
            </a:r>
            <a:endParaRPr lang="it-IT" dirty="0"/>
          </a:p>
        </p:txBody>
      </p:sp>
    </p:spTree>
    <p:extLst>
      <p:ext uri="{BB962C8B-B14F-4D97-AF65-F5344CB8AC3E}">
        <p14:creationId xmlns:p14="http://schemas.microsoft.com/office/powerpoint/2010/main" val="37952307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NAC BIANCO">
  <a:themeElements>
    <a:clrScheme name="ANAC">
      <a:dk1>
        <a:srgbClr val="000000"/>
      </a:dk1>
      <a:lt1>
        <a:srgbClr val="FFFFFF"/>
      </a:lt1>
      <a:dk2>
        <a:srgbClr val="113C56"/>
      </a:dk2>
      <a:lt2>
        <a:srgbClr val="E7E6E6"/>
      </a:lt2>
      <a:accent1>
        <a:srgbClr val="1775BB"/>
      </a:accent1>
      <a:accent2>
        <a:srgbClr val="638DC9"/>
      </a:accent2>
      <a:accent3>
        <a:srgbClr val="92ABD9"/>
      </a:accent3>
      <a:accent4>
        <a:srgbClr val="C4CFEA"/>
      </a:accent4>
      <a:accent5>
        <a:srgbClr val="E7EBF7"/>
      </a:accent5>
      <a:accent6>
        <a:srgbClr val="DBDEE1"/>
      </a:accent6>
      <a:hlink>
        <a:srgbClr val="113C56"/>
      </a:hlink>
      <a:folHlink>
        <a:srgbClr val="113C56"/>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0612_Template_Anac" id="{7F241D96-4713-9B41-979A-5015DFF72B83}" vid="{D07E3E6F-E191-E44E-A294-6710C4982B0C}"/>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19318</TotalTime>
  <Words>5604</Words>
  <Application>Microsoft Office PowerPoint</Application>
  <PresentationFormat>Presentazione su schermo (4:3)</PresentationFormat>
  <Paragraphs>384</Paragraphs>
  <Slides>66</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66</vt:i4>
      </vt:variant>
    </vt:vector>
  </HeadingPairs>
  <TitlesOfParts>
    <vt:vector size="77" baseType="lpstr">
      <vt:lpstr>Arial</vt:lpstr>
      <vt:lpstr>Calibri</vt:lpstr>
      <vt:lpstr>Calibri Light</vt:lpstr>
      <vt:lpstr>Garamond</vt:lpstr>
      <vt:lpstr>Gotham Book</vt:lpstr>
      <vt:lpstr>Gotham Light</vt:lpstr>
      <vt:lpstr>Titillium Web</vt:lpstr>
      <vt:lpstr>Trebuchet MS</vt:lpstr>
      <vt:lpstr>Wingdings</vt:lpstr>
      <vt:lpstr>Tema di Office</vt:lpstr>
      <vt:lpstr>1_ANAC BIANCO</vt:lpstr>
      <vt:lpstr>Presentazione standard di PowerPoint</vt:lpstr>
      <vt:lpstr>Presentazione standard di PowerPoint</vt:lpstr>
      <vt:lpstr>Risultato </vt:lpstr>
      <vt:lpstr>Presentazione standard di PowerPoint</vt:lpstr>
      <vt:lpstr>Presentazione standard di PowerPoint</vt:lpstr>
      <vt:lpstr>Risultato </vt:lpstr>
      <vt:lpstr>Risultato </vt:lpstr>
      <vt:lpstr>Risultato </vt:lpstr>
      <vt:lpstr>Risultato </vt:lpstr>
      <vt:lpstr>Presentazione standard di PowerPoint</vt:lpstr>
      <vt:lpstr> Fiducia  </vt:lpstr>
      <vt:lpstr> Fiducia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SNA</dc:title>
  <dc:creator>Santoro Ester Mariastella</dc:creator>
  <cp:lastModifiedBy>Candia Adolfo</cp:lastModifiedBy>
  <cp:revision>620</cp:revision>
  <cp:lastPrinted>2018-03-20T14:57:35Z</cp:lastPrinted>
  <dcterms:created xsi:type="dcterms:W3CDTF">2017-05-08T10:41:16Z</dcterms:created>
  <dcterms:modified xsi:type="dcterms:W3CDTF">2023-02-23T11:08:12Z</dcterms:modified>
</cp:coreProperties>
</file>