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971"/>
    <a:srgbClr val="1F4E79"/>
    <a:srgbClr val="8F9ECD"/>
    <a:srgbClr val="2A807E"/>
    <a:srgbClr val="D2F0F0"/>
    <a:srgbClr val="FFFFFF"/>
    <a:srgbClr val="000099"/>
    <a:srgbClr val="00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B4BBA-25FC-4118-9405-E2D58D24856C}" type="datetimeFigureOut">
              <a:rPr lang="it-IT" smtClean="0"/>
              <a:t>30/09/2025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C2919-8900-4E6F-9FF6-4029E76747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16875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B4BBA-25FC-4118-9405-E2D58D24856C}" type="datetimeFigureOut">
              <a:rPr lang="it-IT" smtClean="0"/>
              <a:t>30/09/2025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C2919-8900-4E6F-9FF6-4029E76747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16230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B4BBA-25FC-4118-9405-E2D58D24856C}" type="datetimeFigureOut">
              <a:rPr lang="it-IT" smtClean="0"/>
              <a:t>30/09/2025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C2919-8900-4E6F-9FF6-4029E76747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0597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B4BBA-25FC-4118-9405-E2D58D24856C}" type="datetimeFigureOut">
              <a:rPr lang="it-IT" smtClean="0"/>
              <a:t>30/09/2025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C2919-8900-4E6F-9FF6-4029E76747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83652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B4BBA-25FC-4118-9405-E2D58D24856C}" type="datetimeFigureOut">
              <a:rPr lang="it-IT" smtClean="0"/>
              <a:t>30/09/2025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C2919-8900-4E6F-9FF6-4029E76747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88967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B4BBA-25FC-4118-9405-E2D58D24856C}" type="datetimeFigureOut">
              <a:rPr lang="it-IT" smtClean="0"/>
              <a:t>30/09/2025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C2919-8900-4E6F-9FF6-4029E76747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72507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B4BBA-25FC-4118-9405-E2D58D24856C}" type="datetimeFigureOut">
              <a:rPr lang="it-IT" smtClean="0"/>
              <a:t>30/09/2025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C2919-8900-4E6F-9FF6-4029E76747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7833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B4BBA-25FC-4118-9405-E2D58D24856C}" type="datetimeFigureOut">
              <a:rPr lang="it-IT" smtClean="0"/>
              <a:t>30/09/2025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C2919-8900-4E6F-9FF6-4029E76747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8441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B4BBA-25FC-4118-9405-E2D58D24856C}" type="datetimeFigureOut">
              <a:rPr lang="it-IT" smtClean="0"/>
              <a:t>30/09/2025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C2919-8900-4E6F-9FF6-4029E76747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48418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B4BBA-25FC-4118-9405-E2D58D24856C}" type="datetimeFigureOut">
              <a:rPr lang="it-IT" smtClean="0"/>
              <a:t>30/09/2025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C2919-8900-4E6F-9FF6-4029E76747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36750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B4BBA-25FC-4118-9405-E2D58D24856C}" type="datetimeFigureOut">
              <a:rPr lang="it-IT" smtClean="0"/>
              <a:t>30/09/2025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C2919-8900-4E6F-9FF6-4029E76747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5399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9B4BBA-25FC-4118-9405-E2D58D24856C}" type="datetimeFigureOut">
              <a:rPr lang="it-IT" smtClean="0"/>
              <a:t>30/09/2025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EC2919-8900-4E6F-9FF6-4029E76747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82651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369116" y="2053249"/>
            <a:ext cx="4253218" cy="3080100"/>
          </a:xfrm>
        </p:spPr>
        <p:txBody>
          <a:bodyPr>
            <a:noAutofit/>
          </a:bodyPr>
          <a:lstStyle/>
          <a:p>
            <a:r>
              <a:rPr lang="it-IT" sz="2000" b="1" dirty="0">
                <a:solidFill>
                  <a:schemeClr val="accent4">
                    <a:lumMod val="75000"/>
                  </a:schemeClr>
                </a:solidFill>
              </a:rPr>
              <a:t>CONVEGNO DI STUDI</a:t>
            </a:r>
            <a:br>
              <a:rPr lang="it-IT" sz="2000" b="1" dirty="0">
                <a:solidFill>
                  <a:schemeClr val="accent4">
                    <a:lumMod val="75000"/>
                  </a:schemeClr>
                </a:solidFill>
              </a:rPr>
            </a:br>
            <a:r>
              <a:rPr lang="it-IT" sz="2000" b="1" dirty="0">
                <a:solidFill>
                  <a:srgbClr val="1F4E79"/>
                </a:solidFill>
              </a:rPr>
              <a:t/>
            </a:r>
            <a:br>
              <a:rPr lang="it-IT" sz="2000" b="1" dirty="0">
                <a:solidFill>
                  <a:srgbClr val="1F4E79"/>
                </a:solidFill>
              </a:rPr>
            </a:br>
            <a:r>
              <a:rPr lang="it-IT" sz="2000" b="1" dirty="0">
                <a:solidFill>
                  <a:srgbClr val="1F4E79"/>
                </a:solidFill>
              </a:rPr>
              <a:t>I contratti pubblici alla prova del futuro: regole, innovazione e responsabilità.</a:t>
            </a:r>
            <a:br>
              <a:rPr lang="it-IT" sz="2000" b="1" dirty="0">
                <a:solidFill>
                  <a:srgbClr val="1F4E79"/>
                </a:solidFill>
              </a:rPr>
            </a:br>
            <a:r>
              <a:rPr lang="it-IT" sz="2000" b="1" dirty="0">
                <a:solidFill>
                  <a:srgbClr val="1F4E79"/>
                </a:solidFill>
              </a:rPr>
              <a:t>Dal Codice al decreto infrastrutture: sfide e prospettive </a:t>
            </a:r>
            <a:br>
              <a:rPr lang="it-IT" sz="2000" b="1" dirty="0">
                <a:solidFill>
                  <a:srgbClr val="1F4E79"/>
                </a:solidFill>
              </a:rPr>
            </a:br>
            <a:r>
              <a:rPr lang="it-IT" sz="2000" b="1" dirty="0">
                <a:solidFill>
                  <a:srgbClr val="1F4E79"/>
                </a:solidFill>
              </a:rPr>
              <a:t>per giuristi e imprese</a:t>
            </a:r>
            <a:br>
              <a:rPr lang="it-IT" sz="2000" b="1" dirty="0">
                <a:solidFill>
                  <a:srgbClr val="1F4E79"/>
                </a:solidFill>
              </a:rPr>
            </a:br>
            <a:r>
              <a:rPr lang="it-IT" sz="2000" b="1" dirty="0">
                <a:solidFill>
                  <a:srgbClr val="1F4E79"/>
                </a:solidFill>
              </a:rPr>
              <a:t/>
            </a:r>
            <a:br>
              <a:rPr lang="it-IT" sz="2000" b="1" dirty="0">
                <a:solidFill>
                  <a:srgbClr val="1F4E79"/>
                </a:solidFill>
              </a:rPr>
            </a:br>
            <a:r>
              <a:rPr lang="it-IT" sz="2000" b="1" dirty="0">
                <a:solidFill>
                  <a:schemeClr val="accent4">
                    <a:lumMod val="75000"/>
                  </a:schemeClr>
                </a:solidFill>
              </a:rPr>
              <a:t>29 ottobre 2025, ore 15:00 – 18:30</a:t>
            </a:r>
            <a:br>
              <a:rPr lang="it-IT" sz="2000" b="1" dirty="0">
                <a:solidFill>
                  <a:schemeClr val="accent4">
                    <a:lumMod val="75000"/>
                  </a:schemeClr>
                </a:solidFill>
              </a:rPr>
            </a:br>
            <a:r>
              <a:rPr lang="it-IT" sz="2000" b="1" i="1" dirty="0">
                <a:solidFill>
                  <a:schemeClr val="accent4">
                    <a:lumMod val="75000"/>
                  </a:schemeClr>
                </a:solidFill>
              </a:rPr>
              <a:t>Roma, Palazzo Spada, Sala di Pompeo</a:t>
            </a:r>
            <a:r>
              <a:rPr lang="it-IT" sz="2000" b="1" dirty="0">
                <a:solidFill>
                  <a:srgbClr val="1F4E79"/>
                </a:solidFill>
              </a:rPr>
              <a:t/>
            </a:r>
            <a:br>
              <a:rPr lang="it-IT" sz="2000" b="1" dirty="0">
                <a:solidFill>
                  <a:srgbClr val="1F4E79"/>
                </a:solidFill>
              </a:rPr>
            </a:br>
            <a:endParaRPr lang="it-IT" sz="2000" b="1" dirty="0">
              <a:solidFill>
                <a:srgbClr val="1F4E79"/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4874004" y="130420"/>
            <a:ext cx="7172588" cy="6471716"/>
          </a:xfrm>
          <a:solidFill>
            <a:srgbClr val="1D4971"/>
          </a:solidFill>
          <a:ln>
            <a:solidFill>
              <a:schemeClr val="accent4">
                <a:lumMod val="75000"/>
              </a:schemeClr>
            </a:solidFill>
          </a:ln>
        </p:spPr>
        <p:txBody>
          <a:bodyPr>
            <a:noAutofit/>
          </a:bodyPr>
          <a:lstStyle/>
          <a:p>
            <a:r>
              <a:rPr lang="it-IT" sz="1400" b="1" dirty="0">
                <a:solidFill>
                  <a:schemeClr val="accent4">
                    <a:lumMod val="75000"/>
                  </a:schemeClr>
                </a:solidFill>
                <a:latin typeface="+mj-lt"/>
              </a:rPr>
              <a:t>Saluti istituzionali</a:t>
            </a:r>
          </a:p>
          <a:p>
            <a:r>
              <a:rPr lang="it-IT" sz="1400" b="1" dirty="0">
                <a:solidFill>
                  <a:schemeClr val="bg1"/>
                </a:solidFill>
                <a:latin typeface="+mj-lt"/>
              </a:rPr>
              <a:t>15:00 – Saluti istituzionali del Presidente del Consiglio di Stato, </a:t>
            </a:r>
            <a:r>
              <a:rPr lang="it-IT" sz="1400" b="1" i="1" dirty="0">
                <a:solidFill>
                  <a:schemeClr val="bg1"/>
                </a:solidFill>
                <a:latin typeface="+mj-lt"/>
              </a:rPr>
              <a:t>Luigi Maruotti</a:t>
            </a:r>
          </a:p>
          <a:p>
            <a:r>
              <a:rPr lang="it-IT" sz="1400" b="1" dirty="0">
                <a:solidFill>
                  <a:schemeClr val="bg1"/>
                </a:solidFill>
                <a:latin typeface="+mj-lt"/>
              </a:rPr>
              <a:t>15:10 – Intervento del Presidente dell’Autorità Nazionale Anticorruzione, </a:t>
            </a:r>
            <a:r>
              <a:rPr lang="it-IT" sz="1400" b="1" i="1" dirty="0">
                <a:solidFill>
                  <a:schemeClr val="bg1"/>
                </a:solidFill>
                <a:latin typeface="+mj-lt"/>
              </a:rPr>
              <a:t>Giuseppe </a:t>
            </a:r>
            <a:r>
              <a:rPr lang="it-IT" sz="1400" b="1" i="1" dirty="0" err="1">
                <a:solidFill>
                  <a:schemeClr val="bg1"/>
                </a:solidFill>
                <a:latin typeface="+mj-lt"/>
              </a:rPr>
              <a:t>Busia</a:t>
            </a:r>
            <a:endParaRPr lang="it-IT" sz="1400" b="1" i="1" dirty="0">
              <a:solidFill>
                <a:schemeClr val="bg1"/>
              </a:solidFill>
              <a:latin typeface="+mj-lt"/>
            </a:endParaRPr>
          </a:p>
          <a:p>
            <a:r>
              <a:rPr lang="it-IT" sz="1400" b="1" dirty="0">
                <a:solidFill>
                  <a:schemeClr val="bg1"/>
                </a:solidFill>
                <a:latin typeface="+mj-lt"/>
              </a:rPr>
              <a:t>15:20 – Intervento del Professor </a:t>
            </a:r>
            <a:r>
              <a:rPr lang="it-IT" sz="1400" b="1" i="1" dirty="0">
                <a:solidFill>
                  <a:schemeClr val="bg1"/>
                </a:solidFill>
                <a:latin typeface="+mj-lt"/>
              </a:rPr>
              <a:t>Gustavo Visentini </a:t>
            </a:r>
          </a:p>
          <a:p>
            <a:r>
              <a:rPr lang="it-IT" sz="1400" b="1" dirty="0">
                <a:solidFill>
                  <a:schemeClr val="accent4">
                    <a:lumMod val="75000"/>
                  </a:schemeClr>
                </a:solidFill>
                <a:latin typeface="+mj-lt"/>
              </a:rPr>
              <a:t>Coordina i lavori Gianni Trovati, Il Sole 24 ore</a:t>
            </a:r>
          </a:p>
          <a:p>
            <a:r>
              <a:rPr lang="it-IT" sz="1400" b="1" dirty="0">
                <a:solidFill>
                  <a:schemeClr val="bg1"/>
                </a:solidFill>
                <a:latin typeface="+mj-lt"/>
              </a:rPr>
              <a:t>15:30 – Relazione introduttiva </a:t>
            </a:r>
          </a:p>
          <a:p>
            <a:r>
              <a:rPr lang="it-IT" sz="1400" b="1" i="1" dirty="0">
                <a:solidFill>
                  <a:schemeClr val="bg1"/>
                </a:solidFill>
                <a:latin typeface="+mj-lt"/>
              </a:rPr>
              <a:t>Bernardo Giorgio Mattarella </a:t>
            </a:r>
            <a:r>
              <a:rPr lang="it-IT" sz="1400" b="1" dirty="0">
                <a:solidFill>
                  <a:schemeClr val="bg1"/>
                </a:solidFill>
                <a:latin typeface="+mj-lt"/>
              </a:rPr>
              <a:t>Professore ordinario di diritto amministrativo, Luiss Guido </a:t>
            </a:r>
            <a:r>
              <a:rPr lang="it-IT" sz="1400" b="1" dirty="0" err="1">
                <a:solidFill>
                  <a:schemeClr val="bg1"/>
                </a:solidFill>
                <a:latin typeface="+mj-lt"/>
              </a:rPr>
              <a:t>Carli</a:t>
            </a:r>
            <a:endParaRPr lang="it-IT" sz="1400" b="1" dirty="0">
              <a:solidFill>
                <a:schemeClr val="bg1"/>
              </a:solidFill>
              <a:latin typeface="+mj-lt"/>
            </a:endParaRPr>
          </a:p>
          <a:p>
            <a:r>
              <a:rPr lang="it-IT" sz="1400" b="1" dirty="0">
                <a:solidFill>
                  <a:schemeClr val="bg1"/>
                </a:solidFill>
                <a:latin typeface="+mj-lt"/>
              </a:rPr>
              <a:t>15:50 - </a:t>
            </a:r>
            <a:r>
              <a:rPr lang="it-IT" sz="1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j-lt"/>
              </a:rPr>
              <a:t>Equilibrio contrattuale, revisione prezzi e sostenibilità economica</a:t>
            </a:r>
          </a:p>
          <a:p>
            <a:r>
              <a:rPr lang="it-IT" sz="1400" b="1" i="1" dirty="0">
                <a:solidFill>
                  <a:schemeClr val="bg1"/>
                </a:solidFill>
                <a:latin typeface="+mj-lt"/>
              </a:rPr>
              <a:t>Alfredo Moliterni </a:t>
            </a:r>
            <a:r>
              <a:rPr lang="it-IT" sz="1400" b="1" dirty="0">
                <a:solidFill>
                  <a:schemeClr val="bg1"/>
                </a:solidFill>
                <a:latin typeface="+mj-lt"/>
              </a:rPr>
              <a:t>Professore associato di diritto amministrativo, La Sapienza Università di Roma</a:t>
            </a:r>
          </a:p>
          <a:p>
            <a:r>
              <a:rPr lang="it-IT" sz="1400" b="1" i="1" dirty="0">
                <a:solidFill>
                  <a:schemeClr val="bg1"/>
                </a:solidFill>
                <a:latin typeface="+mj-lt"/>
              </a:rPr>
              <a:t>Francesco Caringella </a:t>
            </a:r>
            <a:r>
              <a:rPr lang="it-IT" sz="1400" b="1" dirty="0">
                <a:solidFill>
                  <a:schemeClr val="bg1"/>
                </a:solidFill>
                <a:latin typeface="+mj-lt"/>
              </a:rPr>
              <a:t>Presidente della Quinta sezione del Consiglio di Stato</a:t>
            </a:r>
          </a:p>
          <a:p>
            <a:r>
              <a:rPr lang="it-IT" sz="1400" b="1" dirty="0">
                <a:solidFill>
                  <a:schemeClr val="bg1"/>
                </a:solidFill>
                <a:latin typeface="+mj-lt"/>
              </a:rPr>
              <a:t>16:40 - </a:t>
            </a:r>
            <a:r>
              <a:rPr lang="it-IT" sz="1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j-lt"/>
              </a:rPr>
              <a:t>Partenariato pubblico-privato, concessioni e nuove forme di collaborazione</a:t>
            </a:r>
          </a:p>
          <a:p>
            <a:r>
              <a:rPr lang="it-IT" sz="1400" b="1" i="1" dirty="0">
                <a:solidFill>
                  <a:schemeClr val="bg1"/>
                </a:solidFill>
                <a:latin typeface="+mj-lt"/>
              </a:rPr>
              <a:t>Marcello </a:t>
            </a:r>
            <a:r>
              <a:rPr lang="it-IT" sz="1400" b="1" i="1" dirty="0" err="1">
                <a:solidFill>
                  <a:schemeClr val="bg1"/>
                </a:solidFill>
                <a:latin typeface="+mj-lt"/>
              </a:rPr>
              <a:t>Clarich</a:t>
            </a:r>
            <a:r>
              <a:rPr lang="it-IT" sz="1400" b="1" i="1" dirty="0">
                <a:solidFill>
                  <a:schemeClr val="bg1"/>
                </a:solidFill>
                <a:latin typeface="+mj-lt"/>
              </a:rPr>
              <a:t> </a:t>
            </a:r>
            <a:r>
              <a:rPr lang="it-IT" sz="1400" b="1" dirty="0">
                <a:solidFill>
                  <a:schemeClr val="bg1"/>
                </a:solidFill>
                <a:latin typeface="+mj-lt"/>
              </a:rPr>
              <a:t>Professore ordinario di diritto amministrativo, La Sapienza Università di Roma</a:t>
            </a:r>
          </a:p>
          <a:p>
            <a:r>
              <a:rPr lang="it-IT" sz="1400" b="1" i="1" dirty="0">
                <a:solidFill>
                  <a:schemeClr val="bg1"/>
                </a:solidFill>
                <a:latin typeface="+mj-lt"/>
              </a:rPr>
              <a:t>Francesca Dello Sbarba </a:t>
            </a:r>
            <a:r>
              <a:rPr lang="it-IT" sz="1400" b="1" dirty="0">
                <a:solidFill>
                  <a:schemeClr val="bg1"/>
                </a:solidFill>
                <a:latin typeface="+mj-lt"/>
              </a:rPr>
              <a:t>Referendario del </a:t>
            </a:r>
            <a:r>
              <a:rPr lang="it-IT" sz="1400" b="1" dirty="0" err="1">
                <a:solidFill>
                  <a:schemeClr val="bg1"/>
                </a:solidFill>
                <a:latin typeface="+mj-lt"/>
              </a:rPr>
              <a:t>T.a.r</a:t>
            </a:r>
            <a:r>
              <a:rPr lang="it-IT" sz="1400" b="1" dirty="0">
                <a:solidFill>
                  <a:schemeClr val="bg1"/>
                </a:solidFill>
                <a:latin typeface="+mj-lt"/>
              </a:rPr>
              <a:t>. Lazio </a:t>
            </a:r>
          </a:p>
          <a:p>
            <a:r>
              <a:rPr lang="it-IT" sz="1400" b="1" dirty="0">
                <a:solidFill>
                  <a:schemeClr val="bg1"/>
                </a:solidFill>
                <a:latin typeface="+mj-lt"/>
              </a:rPr>
              <a:t>17:30 - </a:t>
            </a:r>
            <a:r>
              <a:rPr lang="it-IT" sz="1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j-lt"/>
              </a:rPr>
              <a:t>Il subappalto, l’avvalimento e la trasparenza del mercato dei contratti pubblici</a:t>
            </a:r>
          </a:p>
          <a:p>
            <a:r>
              <a:rPr lang="it-IT" sz="1400" b="1" i="1" dirty="0">
                <a:solidFill>
                  <a:schemeClr val="bg1"/>
                </a:solidFill>
                <a:latin typeface="+mj-lt"/>
              </a:rPr>
              <a:t>Elisa D’Alterio </a:t>
            </a:r>
            <a:r>
              <a:rPr lang="it-IT" sz="1400" b="1" dirty="0">
                <a:solidFill>
                  <a:schemeClr val="bg1"/>
                </a:solidFill>
                <a:latin typeface="+mj-lt"/>
              </a:rPr>
              <a:t>Professore ordinario di diritto amministrativo, Università di Catania</a:t>
            </a:r>
          </a:p>
          <a:p>
            <a:r>
              <a:rPr lang="it-IT" sz="1400" b="1" i="1" dirty="0">
                <a:solidFill>
                  <a:schemeClr val="bg1"/>
                </a:solidFill>
                <a:latin typeface="+mj-lt"/>
              </a:rPr>
              <a:t>Dalila </a:t>
            </a:r>
            <a:r>
              <a:rPr lang="it-IT" sz="1400" b="1" i="1" dirty="0" err="1">
                <a:solidFill>
                  <a:schemeClr val="bg1"/>
                </a:solidFill>
                <a:latin typeface="+mj-lt"/>
              </a:rPr>
              <a:t>Satullo</a:t>
            </a:r>
            <a:r>
              <a:rPr lang="it-IT" sz="1400" b="1" i="1" dirty="0">
                <a:solidFill>
                  <a:schemeClr val="bg1"/>
                </a:solidFill>
                <a:latin typeface="+mj-lt"/>
              </a:rPr>
              <a:t> </a:t>
            </a:r>
            <a:r>
              <a:rPr lang="it-IT" sz="1400" b="1" dirty="0">
                <a:solidFill>
                  <a:schemeClr val="bg1"/>
                </a:solidFill>
                <a:latin typeface="+mj-lt"/>
              </a:rPr>
              <a:t>Consigliere di Stato</a:t>
            </a:r>
          </a:p>
          <a:p>
            <a:r>
              <a:rPr lang="it-IT" sz="1400" b="1" dirty="0">
                <a:solidFill>
                  <a:schemeClr val="bg1"/>
                </a:solidFill>
                <a:latin typeface="+mj-lt"/>
              </a:rPr>
              <a:t>18:20</a:t>
            </a:r>
            <a:r>
              <a:rPr lang="it-IT" sz="1400" b="1" dirty="0">
                <a:solidFill>
                  <a:schemeClr val="accent4">
                    <a:lumMod val="75000"/>
                  </a:schemeClr>
                </a:solidFill>
                <a:latin typeface="+mj-lt"/>
              </a:rPr>
              <a:t> - </a:t>
            </a:r>
            <a:r>
              <a:rPr lang="it-IT" sz="1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j-lt"/>
              </a:rPr>
              <a:t>Intervista a più voci: </a:t>
            </a:r>
          </a:p>
          <a:p>
            <a:r>
              <a:rPr lang="it-IT" sz="1400" b="1" i="1" dirty="0">
                <a:solidFill>
                  <a:schemeClr val="bg1"/>
                </a:solidFill>
                <a:latin typeface="+mj-lt"/>
              </a:rPr>
              <a:t>Francesca Ottavi</a:t>
            </a:r>
            <a:r>
              <a:rPr lang="it-IT" sz="1400" b="1" dirty="0">
                <a:solidFill>
                  <a:schemeClr val="bg1"/>
                </a:solidFill>
                <a:latin typeface="+mj-lt"/>
              </a:rPr>
              <a:t>, direttore della Direzione legislazione opere pubbliche dell’ANCE, </a:t>
            </a:r>
            <a:r>
              <a:rPr lang="it-IT" sz="1400" b="1" i="1" dirty="0">
                <a:solidFill>
                  <a:schemeClr val="bg1"/>
                </a:solidFill>
                <a:latin typeface="+mj-lt"/>
              </a:rPr>
              <a:t>Fabio </a:t>
            </a:r>
            <a:r>
              <a:rPr lang="it-IT" sz="1400" b="1" i="1" dirty="0" err="1">
                <a:solidFill>
                  <a:schemeClr val="bg1"/>
                </a:solidFill>
                <a:latin typeface="+mj-lt"/>
              </a:rPr>
              <a:t>Cintioli</a:t>
            </a:r>
            <a:r>
              <a:rPr lang="it-IT" sz="1400" b="1" dirty="0">
                <a:solidFill>
                  <a:schemeClr val="bg1"/>
                </a:solidFill>
                <a:latin typeface="+mj-lt"/>
              </a:rPr>
              <a:t>, professore ordinario di diritto amministrativo, UNINT e </a:t>
            </a:r>
            <a:r>
              <a:rPr lang="it-IT" sz="1400" b="1" i="1" dirty="0">
                <a:solidFill>
                  <a:schemeClr val="bg1"/>
                </a:solidFill>
                <a:latin typeface="+mj-lt"/>
              </a:rPr>
              <a:t>Roberto </a:t>
            </a:r>
            <a:r>
              <a:rPr lang="it-IT" sz="1400" b="1" i="1" dirty="0" err="1">
                <a:solidFill>
                  <a:schemeClr val="bg1"/>
                </a:solidFill>
                <a:latin typeface="+mj-lt"/>
              </a:rPr>
              <a:t>Garofoli</a:t>
            </a:r>
            <a:r>
              <a:rPr lang="it-IT" sz="1400" b="1" dirty="0">
                <a:solidFill>
                  <a:schemeClr val="bg1"/>
                </a:solidFill>
                <a:latin typeface="+mj-lt"/>
              </a:rPr>
              <a:t>, presidente di sezione del Consiglio di Stato. </a:t>
            </a:r>
          </a:p>
          <a:p>
            <a:r>
              <a:rPr lang="it-IT" sz="1400" b="1" dirty="0">
                <a:solidFill>
                  <a:schemeClr val="bg1"/>
                </a:solidFill>
                <a:latin typeface="+mj-lt"/>
              </a:rPr>
              <a:t>18:40</a:t>
            </a:r>
            <a:r>
              <a:rPr lang="it-IT" sz="1400" b="1" dirty="0">
                <a:solidFill>
                  <a:schemeClr val="accent4">
                    <a:lumMod val="75000"/>
                  </a:schemeClr>
                </a:solidFill>
                <a:latin typeface="+mj-lt"/>
              </a:rPr>
              <a:t> Chiusura dei lavori </a:t>
            </a:r>
          </a:p>
          <a:p>
            <a:endParaRPr lang="it-IT" sz="140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964" y="640261"/>
            <a:ext cx="1949599" cy="957155"/>
          </a:xfrm>
          <a:prstGeom prst="rect">
            <a:avLst/>
          </a:prstGeom>
          <a:solidFill>
            <a:srgbClr val="D2F0F0"/>
          </a:solidFill>
        </p:spPr>
      </p:pic>
      <p:sp>
        <p:nvSpPr>
          <p:cNvPr id="7" name="Rettangolo 6"/>
          <p:cNvSpPr/>
          <p:nvPr/>
        </p:nvSpPr>
        <p:spPr>
          <a:xfrm>
            <a:off x="265231" y="5410899"/>
            <a:ext cx="450271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1400" b="1" dirty="0" smtClean="0">
                <a:solidFill>
                  <a:srgbClr val="1F4E79"/>
                </a:solidFill>
                <a:latin typeface="+mj-lt"/>
              </a:rPr>
              <a:t>In occasione dei lavori sarà presentato </a:t>
            </a:r>
            <a:r>
              <a:rPr lang="it-IT" sz="1400" b="1" dirty="0">
                <a:solidFill>
                  <a:srgbClr val="1F4E79"/>
                </a:solidFill>
                <a:latin typeface="+mj-lt"/>
              </a:rPr>
              <a:t>il volume </a:t>
            </a:r>
            <a:r>
              <a:rPr lang="it-IT" sz="1400" b="1" dirty="0">
                <a:solidFill>
                  <a:srgbClr val="1D4971"/>
                </a:solidFill>
                <a:latin typeface="+mj-lt"/>
              </a:rPr>
              <a:t>“</a:t>
            </a:r>
            <a:r>
              <a:rPr lang="it-IT" sz="1400" b="1" i="1" dirty="0">
                <a:solidFill>
                  <a:srgbClr val="1D4971"/>
                </a:solidFill>
                <a:latin typeface="+mj-lt"/>
              </a:rPr>
              <a:t>Il codice dei contratti pubblici. Riforma e </a:t>
            </a:r>
            <a:r>
              <a:rPr lang="it-IT" sz="1400" b="1" i="1" dirty="0" smtClean="0">
                <a:solidFill>
                  <a:srgbClr val="1D4971"/>
                </a:solidFill>
                <a:latin typeface="+mj-lt"/>
              </a:rPr>
              <a:t>correttivo</a:t>
            </a:r>
            <a:r>
              <a:rPr lang="it-IT" sz="1400" b="1" dirty="0">
                <a:solidFill>
                  <a:srgbClr val="1D4971"/>
                </a:solidFill>
                <a:latin typeface="+mj-lt"/>
              </a:rPr>
              <a:t>”, a cura di </a:t>
            </a:r>
            <a:r>
              <a:rPr lang="it-IT" sz="1400" b="1" i="1" dirty="0">
                <a:solidFill>
                  <a:srgbClr val="1D4971"/>
                </a:solidFill>
                <a:latin typeface="+mj-lt"/>
              </a:rPr>
              <a:t>Mariana Giordano </a:t>
            </a:r>
            <a:r>
              <a:rPr lang="it-IT" sz="1400" b="1" dirty="0">
                <a:solidFill>
                  <a:srgbClr val="1D4971"/>
                </a:solidFill>
                <a:latin typeface="+mj-lt"/>
              </a:rPr>
              <a:t>e </a:t>
            </a:r>
            <a:r>
              <a:rPr lang="it-IT" sz="1400" b="1" i="1" dirty="0">
                <a:solidFill>
                  <a:srgbClr val="1D4971"/>
                </a:solidFill>
                <a:latin typeface="+mj-lt"/>
              </a:rPr>
              <a:t>Gustavo Visentini</a:t>
            </a:r>
            <a:r>
              <a:rPr lang="it-IT" sz="1400" b="1" dirty="0">
                <a:solidFill>
                  <a:srgbClr val="1D4971"/>
                </a:solidFill>
                <a:latin typeface="+mj-lt"/>
              </a:rPr>
              <a:t>, E</a:t>
            </a:r>
            <a:r>
              <a:rPr lang="it-IT" sz="1400" b="1" dirty="0">
                <a:solidFill>
                  <a:srgbClr val="1F4E79"/>
                </a:solidFill>
                <a:latin typeface="+mj-lt"/>
              </a:rPr>
              <a:t>ditoriale Scientifica, </a:t>
            </a:r>
            <a:r>
              <a:rPr lang="it-IT" sz="1400" b="1" dirty="0" smtClean="0">
                <a:solidFill>
                  <a:srgbClr val="1F4E79"/>
                </a:solidFill>
                <a:latin typeface="+mj-lt"/>
              </a:rPr>
              <a:t>2025</a:t>
            </a:r>
            <a:r>
              <a:rPr lang="it-IT" sz="1400" b="1" dirty="0">
                <a:solidFill>
                  <a:srgbClr val="1F4E79"/>
                </a:solidFill>
                <a:latin typeface="+mj-lt"/>
              </a:rPr>
              <a:t>, </a:t>
            </a:r>
            <a:r>
              <a:rPr lang="it-IT" sz="1400" b="1" smtClean="0">
                <a:solidFill>
                  <a:srgbClr val="1F4E79"/>
                </a:solidFill>
                <a:latin typeface="+mj-lt"/>
              </a:rPr>
              <a:t>in presenza dei </a:t>
            </a:r>
            <a:r>
              <a:rPr lang="it-IT" sz="1400" b="1" dirty="0">
                <a:solidFill>
                  <a:srgbClr val="1F4E79"/>
                </a:solidFill>
                <a:latin typeface="+mj-lt"/>
              </a:rPr>
              <a:t>curatori, degli autori e dell’editore. </a:t>
            </a:r>
            <a:endParaRPr lang="it-IT" sz="1400" b="1" dirty="0">
              <a:solidFill>
                <a:srgbClr val="1F4E79"/>
              </a:solidFill>
              <a:latin typeface="+mj-lt"/>
            </a:endParaRP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6512" y="640261"/>
            <a:ext cx="1843543" cy="894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574240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295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di Office</vt:lpstr>
      <vt:lpstr>CONVEGNO DI STUDI  I contratti pubblici alla prova del futuro: regole, innovazione e responsabilità. Dal Codice al decreto infrastrutture: sfide e prospettive  per giuristi e imprese  29 ottobre 2025, ore 15:00 – 18:30 Roma, Palazzo Spada, Sala di Pompeo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CONVEGNO DI STUDI I contratti pubblici alla prova del futuro: regole, innovazione e responsabilità. Dal Codice al decreto infrastrutture: sfide e prospettive per giuristi e imprese  29 ottobre 2025, ore 15:00 – 18:30 Roma, Palazzo Spada, Sala di Pompeo</dc:title>
  <dc:creator>NG</dc:creator>
  <cp:lastModifiedBy>CARLOTTI Gabriele</cp:lastModifiedBy>
  <cp:revision>14</cp:revision>
  <dcterms:created xsi:type="dcterms:W3CDTF">2025-09-28T16:55:27Z</dcterms:created>
  <dcterms:modified xsi:type="dcterms:W3CDTF">2025-09-30T05:53:09Z</dcterms:modified>
</cp:coreProperties>
</file>